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1" r:id="rId4"/>
    <p:sldId id="278" r:id="rId5"/>
    <p:sldId id="277" r:id="rId6"/>
    <p:sldId id="279" r:id="rId7"/>
    <p:sldId id="265" r:id="rId8"/>
    <p:sldId id="280" r:id="rId9"/>
    <p:sldId id="281" r:id="rId10"/>
    <p:sldId id="275" r:id="rId11"/>
    <p:sldId id="266" r:id="rId12"/>
    <p:sldId id="269" r:id="rId13"/>
    <p:sldId id="270" r:id="rId14"/>
    <p:sldId id="271" r:id="rId15"/>
    <p:sldId id="282" r:id="rId16"/>
    <p:sldId id="283" r:id="rId17"/>
    <p:sldId id="276" r:id="rId18"/>
    <p:sldId id="274" r:id="rId19"/>
    <p:sldId id="28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1"/>
    <p:restoredTop sz="94584"/>
  </p:normalViewPr>
  <p:slideViewPr>
    <p:cSldViewPr>
      <p:cViewPr>
        <p:scale>
          <a:sx n="154" d="100"/>
          <a:sy n="154" d="100"/>
        </p:scale>
        <p:origin x="232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57DA6-6186-1649-B690-7806D307AB3A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540F6-D3BA-5047-A71C-F55B42AF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4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Based on the Program End Date, students determine the OPT start date that will be on the EAD card. </a:t>
            </a:r>
          </a:p>
          <a:p>
            <a:r>
              <a:rPr lang="en-US" sz="1200" dirty="0" smtClean="0"/>
              <a:t>The first possible EAD card start date is May 20, 2019; the last possible start date is July 18, 2019.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40F6-D3BA-5047-A71C-F55B42AF2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Based on the Program End Date, students determine the OPT start date that will be on the EAD card. </a:t>
            </a:r>
          </a:p>
          <a:p>
            <a:r>
              <a:rPr lang="en-US" sz="1200" dirty="0" smtClean="0"/>
              <a:t>The first possible EAD card start date is May 20, 2019; the last possible start date is July 18, 2019.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540F6-D3BA-5047-A71C-F55B42AF2C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B46A-C6ED-446D-A2CB-B5A7130DF6BD}" type="datetimeFigureOut">
              <a:rPr lang="en-US" smtClean="0"/>
              <a:pPr/>
              <a:t>2/6/19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7123-51A7-46DB-A40A-8B15C2D86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921" y="149352"/>
            <a:ext cx="8360156" cy="77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245108"/>
            <a:ext cx="8376919" cy="450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6675"/>
            <a:ext cx="9144000" cy="4765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15365"/>
          </a:xfrm>
          <a:custGeom>
            <a:avLst/>
            <a:gdLst/>
            <a:ahLst/>
            <a:cxnLst/>
            <a:rect l="l" t="t" r="r" b="b"/>
            <a:pathLst>
              <a:path w="9144000" h="1015365">
                <a:moveTo>
                  <a:pt x="0" y="1014984"/>
                </a:moveTo>
                <a:lnTo>
                  <a:pt x="9144000" y="1014984"/>
                </a:lnTo>
                <a:lnTo>
                  <a:pt x="9144000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4F6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sz="4800" b="0" spc="-5" dirty="0">
                <a:latin typeface="Calibri"/>
                <a:cs typeface="Calibri"/>
              </a:rPr>
              <a:t>Optional </a:t>
            </a:r>
            <a:r>
              <a:rPr sz="4800" b="0" spc="-20" dirty="0">
                <a:latin typeface="Calibri"/>
                <a:cs typeface="Calibri"/>
              </a:rPr>
              <a:t>Practical </a:t>
            </a:r>
            <a:r>
              <a:rPr sz="4800" b="0" spc="-55" dirty="0">
                <a:latin typeface="Calibri"/>
                <a:cs typeface="Calibri"/>
              </a:rPr>
              <a:t>Training</a:t>
            </a:r>
            <a:r>
              <a:rPr sz="4800" b="0" spc="-25" dirty="0">
                <a:latin typeface="Calibri"/>
                <a:cs typeface="Calibri"/>
              </a:rPr>
              <a:t> </a:t>
            </a:r>
            <a:r>
              <a:rPr sz="4800" b="0" spc="-5" dirty="0">
                <a:latin typeface="Calibri"/>
                <a:cs typeface="Calibri"/>
              </a:rPr>
              <a:t>(OPT)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96840"/>
            <a:ext cx="9144000" cy="1508760"/>
          </a:xfrm>
          <a:custGeom>
            <a:avLst/>
            <a:gdLst/>
            <a:ahLst/>
            <a:cxnLst/>
            <a:rect l="l" t="t" r="r" b="b"/>
            <a:pathLst>
              <a:path w="9144000" h="1508759">
                <a:moveTo>
                  <a:pt x="0" y="1508760"/>
                </a:moveTo>
                <a:lnTo>
                  <a:pt x="9144000" y="1508760"/>
                </a:lnTo>
                <a:lnTo>
                  <a:pt x="9144000" y="0"/>
                </a:lnTo>
                <a:lnTo>
                  <a:pt x="0" y="0"/>
                </a:lnTo>
                <a:lnTo>
                  <a:pt x="0" y="1508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4555" y="5219852"/>
            <a:ext cx="6993255" cy="144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81785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Notre </a:t>
            </a:r>
            <a:r>
              <a:rPr sz="2800" b="1" spc="-5" dirty="0">
                <a:latin typeface="Calibri"/>
                <a:cs typeface="Calibri"/>
              </a:rPr>
              <a:t>Dame </a:t>
            </a:r>
            <a:r>
              <a:rPr sz="2800" b="1" spc="-15" dirty="0">
                <a:latin typeface="Calibri"/>
                <a:cs typeface="Calibri"/>
              </a:rPr>
              <a:t>International  International </a:t>
            </a:r>
            <a:r>
              <a:rPr sz="2800" b="1" spc="-10" dirty="0">
                <a:latin typeface="Calibri"/>
                <a:cs typeface="Calibri"/>
              </a:rPr>
              <a:t>Student </a:t>
            </a:r>
            <a:r>
              <a:rPr sz="2800" b="1" spc="-5" dirty="0">
                <a:latin typeface="Calibri"/>
                <a:cs typeface="Calibri"/>
              </a:rPr>
              <a:t>and Scholar </a:t>
            </a:r>
            <a:r>
              <a:rPr sz="2800" b="1" spc="-15" dirty="0">
                <a:latin typeface="Calibri"/>
                <a:cs typeface="Calibri"/>
              </a:rPr>
              <a:t>Affairs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(ISSA)</a:t>
            </a:r>
            <a:endParaRPr sz="28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60"/>
              </a:spcBef>
              <a:tabLst>
                <a:tab pos="2049780" algn="l"/>
              </a:tabLst>
            </a:pPr>
            <a:endParaRPr lang="en-US" sz="1800" spc="-5" dirty="0" smtClean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60"/>
              </a:spcBef>
              <a:tabLst>
                <a:tab pos="2049780" algn="l"/>
              </a:tabLst>
            </a:pPr>
            <a:r>
              <a:rPr sz="1800" spc="-5" dirty="0" smtClean="0">
                <a:latin typeface="Calibri"/>
                <a:cs typeface="Calibri"/>
              </a:rPr>
              <a:t>105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	</a:t>
            </a:r>
            <a:r>
              <a:rPr sz="1800" spc="-15" dirty="0">
                <a:latin typeface="Calibri"/>
                <a:cs typeface="Calibri"/>
              </a:rPr>
              <a:t>Walk-in Hours 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Monday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30" dirty="0">
                <a:latin typeface="Calibri"/>
                <a:cs typeface="Calibri"/>
              </a:rPr>
              <a:t>Friday,  </a:t>
            </a:r>
            <a:r>
              <a:rPr sz="1800" dirty="0">
                <a:latin typeface="Calibri"/>
                <a:cs typeface="Calibri"/>
              </a:rPr>
              <a:t>1– </a:t>
            </a:r>
            <a:r>
              <a:rPr lang="en-US" sz="1800" dirty="0" smtClean="0">
                <a:latin typeface="Calibri"/>
                <a:cs typeface="Calibri"/>
              </a:rPr>
              <a:t>4</a:t>
            </a:r>
            <a:r>
              <a:rPr sz="1800" spc="16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p.m</a:t>
            </a:r>
            <a:r>
              <a:rPr sz="180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0" y="762000"/>
                </a:moveTo>
                <a:lnTo>
                  <a:pt x="9144000" y="762000"/>
                </a:lnTo>
                <a:lnTo>
                  <a:pt x="9144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9" y="1371599"/>
            <a:ext cx="3429001" cy="4038601"/>
          </a:xfrm>
          <a:custGeom>
            <a:avLst/>
            <a:gdLst/>
            <a:ahLst/>
            <a:cxnLst/>
            <a:rect l="l" t="t" r="r" b="b"/>
            <a:pathLst>
              <a:path w="6629400" h="4648200">
                <a:moveTo>
                  <a:pt x="0" y="0"/>
                </a:moveTo>
                <a:lnTo>
                  <a:pt x="6629400" y="0"/>
                </a:lnTo>
                <a:lnTo>
                  <a:pt x="6629400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ln w="5334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791210">
              <a:lnSpc>
                <a:spcPct val="100000"/>
              </a:lnSpc>
            </a:pPr>
            <a:r>
              <a:rPr spc="-10" dirty="0"/>
              <a:t>Employment </a:t>
            </a:r>
            <a:r>
              <a:rPr spc="-15" dirty="0"/>
              <a:t>Authorization</a:t>
            </a:r>
            <a:r>
              <a:rPr spc="25" dirty="0"/>
              <a:t> </a:t>
            </a:r>
            <a:r>
              <a:rPr spc="-20" dirty="0"/>
              <a:t>Card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0094" y="6278879"/>
            <a:ext cx="87204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0" dirty="0">
                <a:solidFill>
                  <a:srgbClr val="E46C0A"/>
                </a:solidFill>
                <a:latin typeface="Calibri"/>
                <a:cs typeface="Calibri"/>
              </a:rPr>
              <a:t>You </a:t>
            </a:r>
            <a:r>
              <a:rPr sz="1800" b="1" spc="-5" dirty="0">
                <a:solidFill>
                  <a:srgbClr val="E46C0A"/>
                </a:solidFill>
                <a:latin typeface="Calibri"/>
                <a:cs typeface="Calibri"/>
              </a:rPr>
              <a:t>cannot </a:t>
            </a:r>
            <a:r>
              <a:rPr sz="1800" b="1" dirty="0">
                <a:solidFill>
                  <a:srgbClr val="E46C0A"/>
                </a:solidFill>
                <a:latin typeface="Calibri"/>
                <a:cs typeface="Calibri"/>
              </a:rPr>
              <a:t>begin </a:t>
            </a:r>
            <a:r>
              <a:rPr sz="1800" b="1" spc="-5" dirty="0">
                <a:solidFill>
                  <a:srgbClr val="E46C0A"/>
                </a:solidFill>
                <a:latin typeface="Calibri"/>
                <a:cs typeface="Calibri"/>
              </a:rPr>
              <a:t>working until </a:t>
            </a:r>
            <a:r>
              <a:rPr sz="1800" b="1" spc="-10" dirty="0">
                <a:solidFill>
                  <a:srgbClr val="E46C0A"/>
                </a:solidFill>
                <a:latin typeface="Calibri"/>
                <a:cs typeface="Calibri"/>
              </a:rPr>
              <a:t>you have received your EAD </a:t>
            </a:r>
            <a:r>
              <a:rPr sz="1800" b="1" spc="-15" dirty="0">
                <a:solidFill>
                  <a:srgbClr val="E46C0A"/>
                </a:solidFill>
                <a:latin typeface="Calibri"/>
                <a:cs typeface="Calibri"/>
              </a:rPr>
              <a:t>card </a:t>
            </a:r>
            <a:r>
              <a:rPr sz="1800" b="1" dirty="0">
                <a:solidFill>
                  <a:srgbClr val="E46C0A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E46C0A"/>
                </a:solidFill>
                <a:latin typeface="Calibri"/>
                <a:cs typeface="Calibri"/>
              </a:rPr>
              <a:t>reached </a:t>
            </a:r>
            <a:r>
              <a:rPr sz="1800" b="1" dirty="0">
                <a:solidFill>
                  <a:srgbClr val="E46C0A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E46C0A"/>
                </a:solidFill>
                <a:latin typeface="Calibri"/>
                <a:cs typeface="Calibri"/>
              </a:rPr>
              <a:t>start</a:t>
            </a:r>
            <a:r>
              <a:rPr sz="1800" b="1" spc="-35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46C0A"/>
                </a:solidFill>
                <a:latin typeface="Calibri"/>
                <a:cs typeface="Calibri"/>
              </a:rPr>
              <a:t>date.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6" y="1814511"/>
            <a:ext cx="240982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92351"/>
            <a:ext cx="8161020" cy="356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970">
              <a:lnSpc>
                <a:spcPct val="120000"/>
              </a:lnSpc>
              <a:tabLst>
                <a:tab pos="701040" algn="l"/>
              </a:tabLst>
            </a:pPr>
            <a:r>
              <a:rPr sz="2400" spc="-5" dirty="0">
                <a:latin typeface="Calibri"/>
                <a:cs typeface="Calibri"/>
              </a:rPr>
              <a:t>Students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accrue </a:t>
            </a:r>
            <a:r>
              <a:rPr sz="2400" spc="-15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90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 smtClean="0">
                <a:latin typeface="Calibri"/>
                <a:cs typeface="Calibri"/>
              </a:rPr>
              <a:t>aggregate  </a:t>
            </a:r>
            <a:r>
              <a:rPr sz="2400" spc="-5" dirty="0" smtClean="0">
                <a:latin typeface="Calibri"/>
                <a:cs typeface="Calibri"/>
              </a:rPr>
              <a:t>unemployment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b="1" spc="-5" dirty="0" smtClean="0">
                <a:latin typeface="Calibri"/>
                <a:cs typeface="Calibri"/>
              </a:rPr>
              <a:t>post-completion </a:t>
            </a:r>
            <a:r>
              <a:rPr sz="2400" spc="-70" dirty="0" smtClean="0">
                <a:latin typeface="Calibri"/>
                <a:cs typeface="Calibri"/>
              </a:rPr>
              <a:t>OPT</a:t>
            </a:r>
            <a:r>
              <a:rPr sz="2400" spc="-70" dirty="0">
                <a:latin typeface="Calibri"/>
                <a:cs typeface="Calibri"/>
              </a:rPr>
              <a:t>.	</a:t>
            </a:r>
            <a:r>
              <a:rPr lang="en-US" sz="2400" i="1" spc="-5" dirty="0" smtClean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5" dirty="0">
                <a:latin typeface="Calibri"/>
                <a:cs typeface="Calibri"/>
              </a:rPr>
              <a:t>of unemployment begin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accrue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effective </a:t>
            </a:r>
            <a:r>
              <a:rPr lang="en-US" sz="2400" spc="-15" dirty="0" smtClean="0">
                <a:latin typeface="Calibri"/>
                <a:cs typeface="Calibri"/>
              </a:rPr>
              <a:t>start </a:t>
            </a:r>
            <a:r>
              <a:rPr sz="2400" spc="-15" dirty="0" smtClean="0">
                <a:latin typeface="Calibri"/>
                <a:cs typeface="Calibri"/>
              </a:rPr>
              <a:t>date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 smtClean="0">
                <a:latin typeface="Calibri"/>
                <a:cs typeface="Calibri"/>
              </a:rPr>
              <a:t>your </a:t>
            </a:r>
            <a:r>
              <a:rPr sz="2400" spc="-5" dirty="0">
                <a:latin typeface="Calibri"/>
                <a:cs typeface="Calibri"/>
              </a:rPr>
              <a:t>Employment </a:t>
            </a:r>
            <a:r>
              <a:rPr sz="2400" spc="-10" dirty="0">
                <a:latin typeface="Calibri"/>
                <a:cs typeface="Calibri"/>
              </a:rPr>
              <a:t>Authorization </a:t>
            </a:r>
            <a:r>
              <a:rPr sz="2400" spc="-5" dirty="0">
                <a:latin typeface="Calibri"/>
                <a:cs typeface="Calibri"/>
              </a:rPr>
              <a:t>Document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5" dirty="0" smtClean="0">
                <a:latin typeface="Calibri"/>
                <a:cs typeface="Calibri"/>
              </a:rPr>
              <a:t>employed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 marR="461009">
              <a:lnSpc>
                <a:spcPct val="120000"/>
              </a:lnSpc>
            </a:pPr>
            <a:r>
              <a:rPr sz="2400" spc="-5" dirty="0">
                <a:solidFill>
                  <a:srgbClr val="E46C0A"/>
                </a:solidFill>
                <a:latin typeface="Calibri"/>
                <a:cs typeface="Calibri"/>
              </a:rPr>
              <a:t>DHS </a:t>
            </a:r>
            <a:r>
              <a:rPr lang="en-US" sz="2400" spc="-10" dirty="0" smtClean="0">
                <a:solidFill>
                  <a:srgbClr val="E46C0A"/>
                </a:solidFill>
                <a:latin typeface="Calibri"/>
                <a:cs typeface="Calibri"/>
              </a:rPr>
              <a:t>determines </a:t>
            </a:r>
            <a:r>
              <a:rPr sz="2400" spc="-5" dirty="0" smtClean="0">
                <a:solidFill>
                  <a:srgbClr val="E46C0A"/>
                </a:solidFill>
                <a:latin typeface="Calibri"/>
                <a:cs typeface="Calibri"/>
              </a:rPr>
              <a:t>whether </a:t>
            </a:r>
            <a:r>
              <a:rPr sz="2400" spc="-5" dirty="0">
                <a:solidFill>
                  <a:srgbClr val="E46C0A"/>
                </a:solidFill>
                <a:latin typeface="Calibri"/>
                <a:cs typeface="Calibri"/>
              </a:rPr>
              <a:t>or not </a:t>
            </a:r>
            <a:r>
              <a:rPr sz="2400" dirty="0">
                <a:solidFill>
                  <a:srgbClr val="E46C0A"/>
                </a:solidFill>
                <a:latin typeface="Calibri"/>
                <a:cs typeface="Calibri"/>
              </a:rPr>
              <a:t>a </a:t>
            </a:r>
            <a:r>
              <a:rPr sz="2400" spc="-10" dirty="0" smtClean="0">
                <a:solidFill>
                  <a:srgbClr val="E46C0A"/>
                </a:solidFill>
                <a:latin typeface="Calibri"/>
                <a:cs typeface="Calibri"/>
              </a:rPr>
              <a:t>student </a:t>
            </a:r>
            <a:r>
              <a:rPr sz="2400" spc="-5" dirty="0">
                <a:solidFill>
                  <a:srgbClr val="E46C0A"/>
                </a:solidFill>
                <a:latin typeface="Calibri"/>
                <a:cs typeface="Calibri"/>
              </a:rPr>
              <a:t>has </a:t>
            </a:r>
            <a:r>
              <a:rPr sz="2400" spc="-10" dirty="0">
                <a:solidFill>
                  <a:srgbClr val="E46C0A"/>
                </a:solidFill>
                <a:latin typeface="Calibri"/>
                <a:cs typeface="Calibri"/>
              </a:rPr>
              <a:t>violated </a:t>
            </a:r>
            <a:r>
              <a:rPr sz="2400" spc="-15" dirty="0">
                <a:solidFill>
                  <a:srgbClr val="E46C0A"/>
                </a:solidFill>
                <a:latin typeface="Calibri"/>
                <a:cs typeface="Calibri"/>
              </a:rPr>
              <a:t>status </a:t>
            </a:r>
            <a:r>
              <a:rPr sz="2400" spc="-10" dirty="0">
                <a:solidFill>
                  <a:srgbClr val="E46C0A"/>
                </a:solidFill>
                <a:latin typeface="Calibri"/>
                <a:cs typeface="Calibri"/>
              </a:rPr>
              <a:t>by exceeding </a:t>
            </a:r>
            <a:r>
              <a:rPr sz="2400" dirty="0">
                <a:solidFill>
                  <a:srgbClr val="E46C0A"/>
                </a:solidFill>
                <a:latin typeface="Calibri"/>
                <a:cs typeface="Calibri"/>
              </a:rPr>
              <a:t>the limit </a:t>
            </a:r>
            <a:r>
              <a:rPr sz="2400" spc="-5" dirty="0">
                <a:solidFill>
                  <a:srgbClr val="E46C0A"/>
                </a:solidFill>
                <a:latin typeface="Calibri"/>
                <a:cs typeface="Calibri"/>
              </a:rPr>
              <a:t>on  unemployment.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847725">
              <a:lnSpc>
                <a:spcPct val="100000"/>
              </a:lnSpc>
            </a:pPr>
            <a:r>
              <a:rPr spc="-20" dirty="0"/>
              <a:t>90-day </a:t>
            </a:r>
            <a:r>
              <a:rPr spc="-5" dirty="0"/>
              <a:t>Limit on</a:t>
            </a:r>
            <a:r>
              <a:rPr spc="5" dirty="0"/>
              <a:t> </a:t>
            </a:r>
            <a:r>
              <a:rPr spc="-10" dirty="0"/>
              <a:t>Unemployment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55" y="963167"/>
            <a:ext cx="8857488" cy="5885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488" y="922019"/>
            <a:ext cx="9029700" cy="5626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990600"/>
            <a:ext cx="8763000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990600"/>
            <a:ext cx="8763000" cy="5791200"/>
          </a:xfrm>
          <a:custGeom>
            <a:avLst/>
            <a:gdLst/>
            <a:ahLst/>
            <a:cxnLst/>
            <a:rect l="l" t="t" r="r" b="b"/>
            <a:pathLst>
              <a:path w="8763000" h="5791200">
                <a:moveTo>
                  <a:pt x="0" y="0"/>
                </a:moveTo>
                <a:lnTo>
                  <a:pt x="8763000" y="0"/>
                </a:lnTo>
                <a:lnTo>
                  <a:pt x="8763000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6260" y="1143000"/>
            <a:ext cx="8606155" cy="501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en-US" sz="2400" b="1" spc="-5" dirty="0" smtClean="0">
                <a:latin typeface="Calibri"/>
                <a:cs typeface="Calibri"/>
              </a:rPr>
              <a:t>You are responsible to maintain your F-1 status, which means:</a:t>
            </a:r>
            <a:endParaRPr sz="2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Maintain a valid passport</a:t>
            </a:r>
          </a:p>
          <a:p>
            <a:pPr marL="265430" indent="-252729">
              <a:lnSpc>
                <a:spcPct val="100000"/>
              </a:lnSpc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Maintain a valid I-20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sz="2400" spc="-10" dirty="0" smtClean="0">
                <a:latin typeface="Calibri"/>
                <a:cs typeface="Calibri"/>
              </a:rPr>
              <a:t>Report </a:t>
            </a:r>
            <a:r>
              <a:rPr lang="en-US" sz="2400" spc="-15" dirty="0" smtClean="0">
                <a:latin typeface="Calibri"/>
                <a:cs typeface="Calibri"/>
              </a:rPr>
              <a:t>changes within 10 days: </a:t>
            </a:r>
          </a:p>
          <a:p>
            <a:pPr marL="722630" lvl="1" indent="-252729"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change of </a:t>
            </a:r>
            <a:r>
              <a:rPr lang="en-US" sz="2400" spc="-15" dirty="0" smtClean="0">
                <a:latin typeface="Calibri"/>
                <a:cs typeface="Calibri"/>
              </a:rPr>
              <a:t>U.S. address  </a:t>
            </a:r>
          </a:p>
          <a:p>
            <a:pPr marL="722630" lvl="1" indent="-252729"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all employment information and changes</a:t>
            </a:r>
          </a:p>
          <a:p>
            <a:pPr marL="722630" lvl="1" indent="-252729"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5" dirty="0" smtClean="0">
                <a:latin typeface="Calibri"/>
                <a:cs typeface="Calibri"/>
              </a:rPr>
              <a:t> change in immigration status</a:t>
            </a:r>
          </a:p>
          <a:p>
            <a:pPr marL="265430" indent="-252729">
              <a:lnSpc>
                <a:spcPct val="100000"/>
              </a:lnSpc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0" dirty="0" smtClean="0">
                <a:cs typeface="Calibri"/>
              </a:rPr>
              <a:t>If </a:t>
            </a:r>
            <a:r>
              <a:rPr lang="en-US" sz="2400" spc="-10" dirty="0">
                <a:cs typeface="Calibri"/>
              </a:rPr>
              <a:t>traveling outside the U.S.: </a:t>
            </a:r>
          </a:p>
          <a:p>
            <a:pPr marL="722630" lvl="1" indent="-252729"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0" dirty="0">
                <a:cs typeface="Calibri"/>
              </a:rPr>
              <a:t>Travel signatures must be valid within six months of return</a:t>
            </a:r>
          </a:p>
          <a:p>
            <a:pPr marL="722630" lvl="1" indent="-252729"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spc="-10" dirty="0">
                <a:cs typeface="Calibri"/>
              </a:rPr>
              <a:t>Valid F-1 visa is required for re-entry</a:t>
            </a:r>
          </a:p>
          <a:p>
            <a:pPr marL="722630" lvl="1" indent="-252729"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dirty="0" smtClean="0">
                <a:latin typeface="Calibri"/>
                <a:cs typeface="Calibri"/>
              </a:rPr>
              <a:t>Enter the U.S. </a:t>
            </a:r>
            <a:r>
              <a:rPr lang="en-US" sz="2400" dirty="0" smtClean="0">
                <a:latin typeface="Calibri"/>
                <a:cs typeface="Calibri"/>
              </a:rPr>
              <a:t>in F-1 status for duration of OPT</a:t>
            </a:r>
          </a:p>
          <a:p>
            <a:pPr marL="722630" lvl="1" indent="-252729"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lang="en-US" sz="2400" dirty="0" smtClean="0">
                <a:latin typeface="Calibri"/>
                <a:cs typeface="Calibri"/>
              </a:rPr>
              <a:t>Carry evidence of work authorization and employment</a:t>
            </a:r>
            <a:endParaRPr sz="2400" dirty="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buClr>
                <a:srgbClr val="E46C0A"/>
              </a:buClr>
              <a:buFont typeface="Calibri"/>
              <a:buChar char="●"/>
              <a:tabLst>
                <a:tab pos="266065" algn="l"/>
              </a:tabLst>
            </a:pPr>
            <a:r>
              <a:rPr sz="2400" spc="-5" dirty="0" smtClean="0">
                <a:latin typeface="Calibri"/>
                <a:cs typeface="Calibri"/>
              </a:rPr>
              <a:t>Notify </a:t>
            </a:r>
            <a:r>
              <a:rPr sz="2400" spc="-5" dirty="0">
                <a:latin typeface="Calibri"/>
                <a:cs typeface="Calibri"/>
              </a:rPr>
              <a:t>ISSA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permanently depart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U.S. </a:t>
            </a:r>
            <a:r>
              <a:rPr sz="2400" spc="-20" dirty="0">
                <a:latin typeface="Calibri"/>
                <a:cs typeface="Calibri"/>
              </a:rPr>
              <a:t>before </a:t>
            </a:r>
            <a:r>
              <a:rPr sz="2400" spc="-10" dirty="0">
                <a:latin typeface="Calibri"/>
                <a:cs typeface="Calibri"/>
              </a:rPr>
              <a:t>OPT </a:t>
            </a:r>
            <a:r>
              <a:rPr sz="2400" spc="-5" dirty="0">
                <a:latin typeface="Calibri"/>
                <a:cs typeface="Calibri"/>
              </a:rPr>
              <a:t>ends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lang="en-US" sz="2400" spc="-5" dirty="0" smtClean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1921" y="149352"/>
            <a:ext cx="8360156" cy="684520"/>
          </a:xfrm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414655">
              <a:lnSpc>
                <a:spcPct val="100000"/>
              </a:lnSpc>
            </a:pPr>
            <a:r>
              <a:rPr lang="en-US" spc="-10" dirty="0" smtClean="0"/>
              <a:t>Maintaining F-1 Status </a:t>
            </a:r>
            <a:r>
              <a:rPr spc="-5" dirty="0" smtClean="0"/>
              <a:t>during</a:t>
            </a:r>
            <a:r>
              <a:rPr spc="65" dirty="0" smtClean="0"/>
              <a:t> </a:t>
            </a:r>
            <a:r>
              <a:rPr spc="-10" dirty="0"/>
              <a:t>OPT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967739"/>
            <a:ext cx="8314931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922019"/>
            <a:ext cx="8474964" cy="5699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990600"/>
            <a:ext cx="8229600" cy="563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1334" y="1219200"/>
            <a:ext cx="798131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2230" algn="l"/>
              </a:tabLst>
            </a:pPr>
            <a:r>
              <a:rPr lang="en-US" sz="2400" b="1" spc="-5" dirty="0" smtClean="0">
                <a:latin typeface="Calibri"/>
                <a:cs typeface="Calibri"/>
              </a:rPr>
              <a:t>Within the 60 Day Grace Period after OPT, you may: </a:t>
            </a:r>
          </a:p>
          <a:p>
            <a:pPr marL="812800" lvl="1" indent="-342900">
              <a:lnSpc>
                <a:spcPct val="150000"/>
              </a:lnSpc>
              <a:buFont typeface="Arial" charset="0"/>
              <a:buChar char="•"/>
              <a:tabLst>
                <a:tab pos="133223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Travel within the U.S. until grace period finishes</a:t>
            </a:r>
          </a:p>
          <a:p>
            <a:pPr marL="812800" lvl="1" indent="-342900">
              <a:lnSpc>
                <a:spcPct val="150000"/>
              </a:lnSpc>
              <a:buFont typeface="Arial" charset="0"/>
              <a:buChar char="•"/>
              <a:tabLst>
                <a:tab pos="1332230" algn="l"/>
              </a:tabLst>
            </a:pPr>
            <a:r>
              <a:rPr sz="2400" spc="-5" dirty="0" smtClean="0">
                <a:latin typeface="Calibri"/>
                <a:cs typeface="Calibri"/>
              </a:rPr>
              <a:t>Depart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US</a:t>
            </a:r>
            <a:endParaRPr lang="en-US" sz="2400" dirty="0" smtClean="0">
              <a:latin typeface="Calibri"/>
              <a:cs typeface="Calibri"/>
            </a:endParaRPr>
          </a:p>
          <a:p>
            <a:pPr marL="812800" lvl="1" indent="-342900">
              <a:lnSpc>
                <a:spcPct val="150000"/>
              </a:lnSpc>
              <a:buFont typeface="Arial" charset="0"/>
              <a:buChar char="•"/>
              <a:tabLst>
                <a:tab pos="1332230" algn="l"/>
              </a:tabLst>
            </a:pPr>
            <a:r>
              <a:rPr lang="en-US" sz="2400" dirty="0" smtClean="0">
                <a:latin typeface="Calibri"/>
                <a:cs typeface="Calibri"/>
              </a:rPr>
              <a:t>B</a:t>
            </a:r>
            <a:r>
              <a:rPr sz="2400" spc="-5" dirty="0" smtClean="0">
                <a:latin typeface="Calibri"/>
                <a:cs typeface="Calibri"/>
              </a:rPr>
              <a:t>egin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10" dirty="0">
                <a:latin typeface="Calibri"/>
                <a:cs typeface="Calibri"/>
              </a:rPr>
              <a:t>degree </a:t>
            </a:r>
            <a:r>
              <a:rPr sz="2400" spc="-15" dirty="0">
                <a:latin typeface="Calibri"/>
                <a:cs typeface="Calibri"/>
              </a:rPr>
              <a:t>program at </a:t>
            </a:r>
            <a:r>
              <a:rPr sz="2400" dirty="0">
                <a:latin typeface="Calibri"/>
                <a:cs typeface="Calibri"/>
              </a:rPr>
              <a:t>ND 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elsewhere</a:t>
            </a:r>
            <a:endParaRPr lang="en-US" sz="2400" dirty="0">
              <a:latin typeface="Calibri"/>
              <a:cs typeface="Calibri"/>
            </a:endParaRPr>
          </a:p>
          <a:p>
            <a:pPr marL="812800" lvl="1" indent="-342900">
              <a:lnSpc>
                <a:spcPct val="150000"/>
              </a:lnSpc>
              <a:buFont typeface="Arial" charset="0"/>
              <a:buChar char="•"/>
              <a:tabLst>
                <a:tab pos="1332230" algn="l"/>
              </a:tabLst>
            </a:pPr>
            <a:r>
              <a:rPr sz="2400" spc="-10" dirty="0" smtClean="0">
                <a:latin typeface="Calibri"/>
                <a:cs typeface="Calibri"/>
              </a:rPr>
              <a:t>Change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new visa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type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2293620">
              <a:lnSpc>
                <a:spcPct val="100000"/>
              </a:lnSpc>
            </a:pPr>
            <a:r>
              <a:rPr spc="-10" dirty="0"/>
              <a:t>Options </a:t>
            </a:r>
            <a:r>
              <a:rPr spc="-25" dirty="0"/>
              <a:t>after</a:t>
            </a:r>
            <a:r>
              <a:rPr spc="-20" dirty="0"/>
              <a:t> </a:t>
            </a:r>
            <a:r>
              <a:rPr spc="-10" dirty="0"/>
              <a:t>OPT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9206" y="1142682"/>
            <a:ext cx="8048625" cy="551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E46C0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Students whose </a:t>
            </a:r>
            <a:r>
              <a:rPr sz="2400" spc="-10" dirty="0">
                <a:latin typeface="Calibri"/>
                <a:cs typeface="Calibri"/>
              </a:rPr>
              <a:t>employers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timely filed a </a:t>
            </a:r>
            <a:r>
              <a:rPr sz="2400" spc="-5" dirty="0">
                <a:latin typeface="Calibri"/>
                <a:cs typeface="Calibri"/>
              </a:rPr>
              <a:t>cap-subject </a:t>
            </a:r>
            <a:r>
              <a:rPr sz="2400" dirty="0">
                <a:latin typeface="Calibri"/>
                <a:cs typeface="Calibri"/>
              </a:rPr>
              <a:t>H-  </a:t>
            </a:r>
            <a:r>
              <a:rPr sz="2400" spc="-5" dirty="0">
                <a:latin typeface="Calibri"/>
                <a:cs typeface="Calibri"/>
              </a:rPr>
              <a:t>1B petition </a:t>
            </a:r>
            <a:r>
              <a:rPr sz="2400" i="1" dirty="0">
                <a:latin typeface="Calibri"/>
                <a:cs typeface="Calibri"/>
              </a:rPr>
              <a:t>prior </a:t>
            </a:r>
            <a:r>
              <a:rPr sz="2400" i="1" spc="-15" dirty="0">
                <a:latin typeface="Calibri"/>
                <a:cs typeface="Calibri"/>
              </a:rPr>
              <a:t>to </a:t>
            </a:r>
            <a:r>
              <a:rPr sz="2400" i="1" dirty="0">
                <a:latin typeface="Calibri"/>
                <a:cs typeface="Calibri"/>
              </a:rPr>
              <a:t>the </a:t>
            </a:r>
            <a:r>
              <a:rPr sz="2400" i="1" spc="-5" dirty="0">
                <a:latin typeface="Calibri"/>
                <a:cs typeface="Calibri"/>
              </a:rPr>
              <a:t>expiration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OPT automatically </a:t>
            </a:r>
            <a:r>
              <a:rPr sz="2400" spc="-5" dirty="0">
                <a:latin typeface="Calibri"/>
                <a:cs typeface="Calibri"/>
              </a:rPr>
              <a:t>qualify 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extension </a:t>
            </a:r>
            <a:r>
              <a:rPr sz="2400" spc="-5" dirty="0">
                <a:latin typeface="Calibri"/>
                <a:cs typeface="Calibri"/>
              </a:rPr>
              <a:t>of F-1 </a:t>
            </a:r>
            <a:r>
              <a:rPr sz="2400" spc="-15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OPT </a:t>
            </a:r>
            <a:r>
              <a:rPr sz="2400" spc="-5" dirty="0">
                <a:latin typeface="Calibri"/>
                <a:cs typeface="Calibri"/>
              </a:rPr>
              <a:t>employment  </a:t>
            </a:r>
            <a:r>
              <a:rPr sz="2400" spc="-10" dirty="0">
                <a:latin typeface="Calibri"/>
                <a:cs typeface="Calibri"/>
              </a:rPr>
              <a:t>authorization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September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46C0A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545465" indent="-342900">
              <a:lnSpc>
                <a:spcPct val="100000"/>
              </a:lnSpc>
              <a:buClr>
                <a:srgbClr val="E46C0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Students whose H-1B petitions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filed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60-day  </a:t>
            </a:r>
            <a:r>
              <a:rPr sz="2400" spc="-10" dirty="0">
                <a:latin typeface="Calibri"/>
                <a:cs typeface="Calibri"/>
              </a:rPr>
              <a:t>grace </a:t>
            </a:r>
            <a:r>
              <a:rPr sz="2400" spc="-5" dirty="0">
                <a:latin typeface="Calibri"/>
                <a:cs typeface="Calibri"/>
              </a:rPr>
              <a:t>period </a:t>
            </a:r>
            <a:r>
              <a:rPr sz="2400" i="1" spc="-5" dirty="0">
                <a:latin typeface="Calibri"/>
                <a:cs typeface="Calibri"/>
              </a:rPr>
              <a:t>after the expiration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OPT </a:t>
            </a:r>
            <a:r>
              <a:rPr sz="2400" spc="-5" dirty="0">
                <a:latin typeface="Calibri"/>
                <a:cs typeface="Calibri"/>
              </a:rPr>
              <a:t>qualify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an  </a:t>
            </a:r>
            <a:r>
              <a:rPr sz="2400" spc="-10" dirty="0">
                <a:latin typeface="Calibri"/>
                <a:cs typeface="Calibri"/>
              </a:rPr>
              <a:t>extension </a:t>
            </a:r>
            <a:r>
              <a:rPr sz="2400" spc="-5" dirty="0">
                <a:latin typeface="Calibri"/>
                <a:cs typeface="Calibri"/>
              </a:rPr>
              <a:t>of F-1 </a:t>
            </a:r>
            <a:r>
              <a:rPr sz="2400" spc="-15" dirty="0">
                <a:latin typeface="Calibri"/>
                <a:cs typeface="Calibri"/>
              </a:rPr>
              <a:t>status to </a:t>
            </a:r>
            <a:r>
              <a:rPr sz="2400" spc="-5" dirty="0">
                <a:latin typeface="Calibri"/>
                <a:cs typeface="Calibri"/>
              </a:rPr>
              <a:t>September 30. </a:t>
            </a:r>
            <a:r>
              <a:rPr sz="2400" i="1" spc="-10" dirty="0">
                <a:latin typeface="Calibri"/>
                <a:cs typeface="Calibri"/>
              </a:rPr>
              <a:t>Employment  </a:t>
            </a:r>
            <a:r>
              <a:rPr sz="2400" i="1" spc="-5" dirty="0">
                <a:latin typeface="Calibri"/>
                <a:cs typeface="Calibri"/>
              </a:rPr>
              <a:t>authorization </a:t>
            </a:r>
            <a:r>
              <a:rPr sz="2400" i="1" dirty="0">
                <a:latin typeface="Calibri"/>
                <a:cs typeface="Calibri"/>
              </a:rPr>
              <a:t>is not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extended.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46C0A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46C0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Cap-gap extensions </a:t>
            </a:r>
            <a:r>
              <a:rPr sz="2400" spc="-15" dirty="0">
                <a:latin typeface="Calibri"/>
                <a:cs typeface="Calibri"/>
              </a:rPr>
              <a:t>are granted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automatically.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46C0A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272415" indent="-342900">
              <a:lnSpc>
                <a:spcPct val="100000"/>
              </a:lnSpc>
              <a:buClr>
                <a:srgbClr val="E46C0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student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10" dirty="0">
                <a:latin typeface="Calibri"/>
                <a:cs typeface="Calibri"/>
              </a:rPr>
              <a:t>request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new I-20 </a:t>
            </a:r>
            <a:r>
              <a:rPr sz="2400" spc="-10" dirty="0">
                <a:latin typeface="Calibri"/>
                <a:cs typeface="Calibri"/>
              </a:rPr>
              <a:t>indicating that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cap-gap  </a:t>
            </a:r>
            <a:r>
              <a:rPr sz="2400" spc="-10" dirty="0">
                <a:latin typeface="Calibri"/>
                <a:cs typeface="Calibri"/>
              </a:rPr>
              <a:t>extension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been </a:t>
            </a:r>
            <a:r>
              <a:rPr sz="2400" spc="-15" dirty="0">
                <a:latin typeface="Calibri"/>
                <a:cs typeface="Calibri"/>
              </a:rPr>
              <a:t>granted </a:t>
            </a:r>
            <a:r>
              <a:rPr sz="2400" spc="-10" dirty="0">
                <a:latin typeface="Calibri"/>
                <a:cs typeface="Calibri"/>
              </a:rPr>
              <a:t>by providing </a:t>
            </a:r>
            <a:r>
              <a:rPr sz="2400" spc="-5" dirty="0">
                <a:latin typeface="Calibri"/>
                <a:cs typeface="Calibri"/>
              </a:rPr>
              <a:t>ISSA </a:t>
            </a:r>
            <a:r>
              <a:rPr sz="2400" dirty="0">
                <a:latin typeface="Calibri"/>
                <a:cs typeface="Calibri"/>
              </a:rPr>
              <a:t>with a </a:t>
            </a:r>
            <a:r>
              <a:rPr sz="2400" spc="-15" dirty="0">
                <a:latin typeface="Calibri"/>
                <a:cs typeface="Calibri"/>
              </a:rPr>
              <a:t>copy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H-1B receipt or </a:t>
            </a:r>
            <a:r>
              <a:rPr sz="2400" spc="-15" dirty="0">
                <a:latin typeface="Calibri"/>
                <a:cs typeface="Calibri"/>
              </a:rPr>
              <a:t>approval </a:t>
            </a:r>
            <a:r>
              <a:rPr sz="2400" spc="-5" dirty="0">
                <a:latin typeface="Calibri"/>
                <a:cs typeface="Calibri"/>
              </a:rPr>
              <a:t>notice,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1531620">
              <a:lnSpc>
                <a:spcPct val="100000"/>
              </a:lnSpc>
            </a:pPr>
            <a:r>
              <a:rPr spc="-5" dirty="0"/>
              <a:t>H-1B </a:t>
            </a:r>
            <a:r>
              <a:rPr spc="-10" dirty="0"/>
              <a:t>Cap-Gap</a:t>
            </a:r>
            <a:r>
              <a:rPr spc="-20" dirty="0"/>
              <a:t> </a:t>
            </a:r>
            <a:r>
              <a:rPr spc="-10" dirty="0"/>
              <a:t>Extensions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38200" cy="412750"/>
          </a:xfrm>
        </p:spPr>
        <p:txBody>
          <a:bodyPr/>
          <a:lstStyle/>
          <a:p>
            <a:r>
              <a:rPr lang="en-US" b="1" dirty="0" smtClean="0"/>
              <a:t>I-765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142999"/>
            <a:ext cx="4724400" cy="5440363"/>
          </a:xfrm>
        </p:spPr>
        <p:txBody>
          <a:bodyPr>
            <a:normAutofit/>
          </a:bodyPr>
          <a:lstStyle/>
          <a:p>
            <a:r>
              <a:rPr lang="en-US" sz="1500" b="1" dirty="0"/>
              <a:t>READ THE I-765 </a:t>
            </a:r>
            <a:r>
              <a:rPr lang="en-US" sz="1500" b="1" dirty="0" smtClean="0"/>
              <a:t>INSTRUCTIONS</a:t>
            </a:r>
          </a:p>
          <a:p>
            <a:r>
              <a:rPr lang="en-US" sz="1500" b="1" dirty="0" err="1" smtClean="0"/>
              <a:t>www.uscis.gov</a:t>
            </a:r>
            <a:r>
              <a:rPr lang="en-US" sz="1500" b="1" dirty="0" smtClean="0"/>
              <a:t>/i-765</a:t>
            </a:r>
            <a:endParaRPr lang="en-US" sz="1500" b="1" dirty="0"/>
          </a:p>
          <a:p>
            <a:r>
              <a:rPr lang="en-US" sz="1500" dirty="0"/>
              <a:t>Go through all instructions, especially if you have been previously authorized for CPT or OPT, as there are additional reporting responsibilities outlined in the instructions.</a:t>
            </a:r>
          </a:p>
          <a:p>
            <a:endParaRPr lang="en-US" sz="1500" dirty="0"/>
          </a:p>
          <a:p>
            <a:pPr lvl="0"/>
            <a:r>
              <a:rPr lang="en-US" sz="1500" b="1" dirty="0" smtClean="0"/>
              <a:t>REASON FOR APPLYING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/>
              <a:t>S</a:t>
            </a:r>
            <a:r>
              <a:rPr lang="en-US" sz="1500" dirty="0" smtClean="0"/>
              <a:t>elect the “Initial permission </a:t>
            </a:r>
            <a:r>
              <a:rPr lang="en-US" sz="1500" dirty="0"/>
              <a:t>to accept employment” </a:t>
            </a:r>
            <a:r>
              <a:rPr lang="en-US" sz="1500" dirty="0" smtClean="0"/>
              <a:t>as </a:t>
            </a:r>
          </a:p>
          <a:p>
            <a:pPr lvl="0"/>
            <a:r>
              <a:rPr lang="en-US" sz="1500" dirty="0" smtClean="0"/>
              <a:t>the reason for applying.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</a:p>
          <a:p>
            <a:pPr lvl="0"/>
            <a:endParaRPr lang="en-US" sz="1500" dirty="0">
              <a:solidFill>
                <a:srgbClr val="FF0000"/>
              </a:solidFill>
            </a:endParaRPr>
          </a:p>
          <a:p>
            <a:pPr lvl="0"/>
            <a:r>
              <a:rPr lang="en-US" sz="1500" b="1" dirty="0" smtClean="0"/>
              <a:t>U.S. MAILING ADDRESS</a:t>
            </a:r>
          </a:p>
          <a:p>
            <a:pPr lvl="0"/>
            <a:r>
              <a:rPr lang="en-US" sz="1500" dirty="0" smtClean="0">
                <a:solidFill>
                  <a:srgbClr val="FF0000"/>
                </a:solidFill>
              </a:rPr>
              <a:t>IMPORTANT</a:t>
            </a:r>
            <a:r>
              <a:rPr lang="en-US" sz="1500" dirty="0">
                <a:solidFill>
                  <a:srgbClr val="FF0000"/>
                </a:solidFill>
              </a:rPr>
              <a:t>:</a:t>
            </a:r>
            <a:r>
              <a:rPr lang="en-US" sz="1500" dirty="0"/>
              <a:t> If there is </a:t>
            </a:r>
            <a:r>
              <a:rPr lang="en-US" sz="1500" u="sng" dirty="0"/>
              <a:t>any chance</a:t>
            </a:r>
            <a:r>
              <a:rPr lang="en-US" sz="1500" dirty="0"/>
              <a:t> you will move before </a:t>
            </a:r>
            <a:endParaRPr lang="en-US" sz="1500" dirty="0" smtClean="0"/>
          </a:p>
          <a:p>
            <a:pPr lvl="0"/>
            <a:r>
              <a:rPr lang="en-US" sz="1500" dirty="0" smtClean="0"/>
              <a:t>you </a:t>
            </a:r>
            <a:r>
              <a:rPr lang="en-US" sz="1500" dirty="0"/>
              <a:t>receive your </a:t>
            </a:r>
            <a:r>
              <a:rPr lang="en-US" sz="1500" dirty="0" smtClean="0"/>
              <a:t>EAD </a:t>
            </a:r>
            <a:r>
              <a:rPr lang="en-US" sz="1500" dirty="0"/>
              <a:t>card, please use ISSA’s address </a:t>
            </a:r>
            <a:r>
              <a:rPr lang="en-US" sz="1500" dirty="0" smtClean="0"/>
              <a:t>as </a:t>
            </a:r>
          </a:p>
          <a:p>
            <a:pPr lvl="0"/>
            <a:r>
              <a:rPr lang="en-US" sz="1500" dirty="0" smtClean="0"/>
              <a:t>your U.S. Mailing </a:t>
            </a:r>
            <a:r>
              <a:rPr lang="en-US" sz="1500" dirty="0" smtClean="0"/>
              <a:t>Address. We </a:t>
            </a:r>
            <a:r>
              <a:rPr lang="en-US" sz="1500" dirty="0"/>
              <a:t>will contact you </a:t>
            </a:r>
            <a:r>
              <a:rPr lang="en-US" sz="1500" dirty="0" smtClean="0"/>
              <a:t>when </a:t>
            </a:r>
            <a:r>
              <a:rPr lang="en-US" sz="1500" dirty="0"/>
              <a:t>you receive mail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b="1" dirty="0" smtClean="0"/>
              <a:t>SOCIAL SECURITY NUMBER</a:t>
            </a:r>
          </a:p>
          <a:p>
            <a:r>
              <a:rPr lang="en-US" sz="1500" dirty="0" smtClean="0"/>
              <a:t>If </a:t>
            </a:r>
            <a:r>
              <a:rPr lang="en-US" sz="1500" dirty="0"/>
              <a:t>you </a:t>
            </a:r>
            <a:r>
              <a:rPr lang="en-US" sz="1500" dirty="0" smtClean="0"/>
              <a:t>do not </a:t>
            </a:r>
            <a:r>
              <a:rPr lang="en-US" sz="1500" dirty="0"/>
              <a:t>have </a:t>
            </a:r>
            <a:r>
              <a:rPr lang="en-US" sz="1500" dirty="0" smtClean="0"/>
              <a:t>an SSN, </a:t>
            </a:r>
            <a:r>
              <a:rPr lang="en-US" sz="1500" dirty="0"/>
              <a:t>you can apply for </a:t>
            </a:r>
            <a:r>
              <a:rPr lang="en-US" sz="1500" dirty="0" smtClean="0"/>
              <a:t>one with </a:t>
            </a:r>
            <a:r>
              <a:rPr lang="en-US" sz="1500" dirty="0"/>
              <a:t>this </a:t>
            </a:r>
            <a:endParaRPr lang="en-US" sz="1500" dirty="0" smtClean="0"/>
          </a:p>
          <a:p>
            <a:r>
              <a:rPr lang="en-US" sz="1500" dirty="0" smtClean="0"/>
              <a:t>form.</a:t>
            </a:r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22" r="1509" b="-1"/>
          <a:stretch/>
        </p:blipFill>
        <p:spPr>
          <a:xfrm>
            <a:off x="5334000" y="1600200"/>
            <a:ext cx="3047999" cy="3935619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91921" y="239532"/>
            <a:ext cx="8360156" cy="684520"/>
          </a:xfrm>
          <a:prstGeom prst="rect">
            <a:avLst/>
          </a:prstGeom>
        </p:spPr>
        <p:txBody>
          <a:bodyPr vert="horz" wrap="square" lIns="0" tIns="68300" rIns="0" bIns="0" rtlCol="0" anchor="b">
            <a:spAutoFit/>
          </a:bodyPr>
          <a:lstStyle>
            <a:lvl1pPr algn="l">
              <a:defRPr sz="20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56970"/>
            <a:r>
              <a:rPr lang="en-US" sz="4000" kern="0" spc="-10" dirty="0" smtClean="0"/>
              <a:t>Tips </a:t>
            </a:r>
            <a:r>
              <a:rPr lang="en-US" sz="4000" kern="0" spc="-25" dirty="0" smtClean="0"/>
              <a:t>for </a:t>
            </a:r>
            <a:r>
              <a:rPr lang="en-US" sz="4000" kern="0" spc="-10" dirty="0" smtClean="0"/>
              <a:t>completing the</a:t>
            </a:r>
            <a:r>
              <a:rPr lang="en-US" sz="4000" kern="0" spc="40" dirty="0" smtClean="0"/>
              <a:t> </a:t>
            </a:r>
            <a:r>
              <a:rPr lang="en-US" sz="4000" kern="0" spc="-5" dirty="0" smtClean="0"/>
              <a:t>I-765</a:t>
            </a:r>
            <a:endParaRPr lang="en-US" sz="4000" kern="0" spc="-5" dirty="0"/>
          </a:p>
        </p:txBody>
      </p:sp>
    </p:spTree>
    <p:extLst>
      <p:ext uri="{BB962C8B-B14F-4D97-AF65-F5344CB8AC3E}">
        <p14:creationId xmlns:p14="http://schemas.microsoft.com/office/powerpoint/2010/main" val="16914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25">
        <p:fade/>
      </p:transition>
    </mc:Choice>
    <mc:Fallback xmlns="">
      <p:transition spd="med" advTm="539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38200" cy="412750"/>
          </a:xfrm>
        </p:spPr>
        <p:txBody>
          <a:bodyPr/>
          <a:lstStyle/>
          <a:p>
            <a:r>
              <a:rPr lang="en-US" b="1" dirty="0" smtClean="0"/>
              <a:t>I-765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4800600" cy="5440363"/>
          </a:xfrm>
        </p:spPr>
        <p:txBody>
          <a:bodyPr>
            <a:normAutofit/>
          </a:bodyPr>
          <a:lstStyle/>
          <a:p>
            <a:r>
              <a:rPr lang="en-US" sz="1500" b="1" dirty="0" smtClean="0"/>
              <a:t>FORM I-94 ARRIVAL-DEPARTURE RECORD NUMBER</a:t>
            </a:r>
          </a:p>
          <a:p>
            <a:r>
              <a:rPr lang="en-US" sz="1500" dirty="0" smtClean="0"/>
              <a:t>It can be found on your </a:t>
            </a:r>
            <a:r>
              <a:rPr lang="en-US" sz="1500" dirty="0"/>
              <a:t>I-94 online </a:t>
            </a:r>
            <a:r>
              <a:rPr lang="en-US" sz="1500" dirty="0" smtClean="0"/>
              <a:t>record </a:t>
            </a:r>
            <a:r>
              <a:rPr lang="en-US" sz="1500" dirty="0"/>
              <a:t>or </a:t>
            </a:r>
            <a:r>
              <a:rPr lang="en-US" sz="1500" dirty="0" smtClean="0"/>
              <a:t>card.</a:t>
            </a:r>
          </a:p>
          <a:p>
            <a:endParaRPr lang="en-US" sz="1500" dirty="0"/>
          </a:p>
          <a:p>
            <a:r>
              <a:rPr lang="en-US" sz="1500" b="1" dirty="0" smtClean="0"/>
              <a:t>ELIGIBILITY CATEGORY</a:t>
            </a:r>
          </a:p>
          <a:p>
            <a:r>
              <a:rPr lang="en-US" sz="1500" dirty="0"/>
              <a:t>P</a:t>
            </a:r>
            <a:r>
              <a:rPr lang="en-US" sz="1500" dirty="0" smtClean="0"/>
              <a:t>ost-completion OPT: “(c</a:t>
            </a:r>
            <a:r>
              <a:rPr lang="en-US" sz="1500" dirty="0"/>
              <a:t>) (3) (B</a:t>
            </a:r>
            <a:r>
              <a:rPr lang="en-US" sz="1500" dirty="0" smtClean="0"/>
              <a:t>)” </a:t>
            </a:r>
          </a:p>
          <a:p>
            <a:endParaRPr lang="en-US" sz="1500" dirty="0"/>
          </a:p>
          <a:p>
            <a:r>
              <a:rPr lang="en-US" sz="1500" b="1" dirty="0" smtClean="0"/>
              <a:t>SIGN AND DATE IN BLACK INK</a:t>
            </a:r>
          </a:p>
          <a:p>
            <a:endParaRPr lang="en-US" sz="1500" dirty="0"/>
          </a:p>
          <a:p>
            <a:r>
              <a:rPr lang="en-US" sz="1500" b="1" dirty="0" smtClean="0"/>
              <a:t>SUBMISSION</a:t>
            </a:r>
          </a:p>
          <a:p>
            <a:r>
              <a:rPr lang="en-US" sz="1500" dirty="0" smtClean="0"/>
              <a:t>Submit all pages of the I-765, </a:t>
            </a:r>
            <a:r>
              <a:rPr lang="en-US" sz="1500" dirty="0"/>
              <a:t>even if </a:t>
            </a:r>
            <a:r>
              <a:rPr lang="en-US" sz="1500" dirty="0" smtClean="0"/>
              <a:t>you have not written </a:t>
            </a:r>
          </a:p>
          <a:p>
            <a:r>
              <a:rPr lang="en-US" sz="1500" dirty="0" smtClean="0"/>
              <a:t>on that </a:t>
            </a:r>
            <a:r>
              <a:rPr lang="en-US" sz="1500" dirty="0" smtClean="0"/>
              <a:t>page. </a:t>
            </a:r>
            <a:r>
              <a:rPr lang="en-US" sz="1500" i="1" dirty="0" smtClean="0"/>
              <a:t>USCIS </a:t>
            </a:r>
            <a:r>
              <a:rPr lang="en-US" sz="1500" i="1" dirty="0"/>
              <a:t>will deny your application if pages </a:t>
            </a:r>
          </a:p>
          <a:p>
            <a:r>
              <a:rPr lang="en-US" sz="1500" i="1" dirty="0"/>
              <a:t>are missing.</a:t>
            </a:r>
          </a:p>
          <a:p>
            <a:r>
              <a:rPr lang="en-US" sz="1500" dirty="0" smtClean="0"/>
              <a:t>  </a:t>
            </a:r>
            <a:endParaRPr lang="en-US" sz="1500" dirty="0"/>
          </a:p>
          <a:p>
            <a:r>
              <a:rPr lang="en-US" sz="1500" b="1" dirty="0" smtClean="0"/>
              <a:t>DO NOT LEAVE FIELDS BLANK—write N/A or NONE </a:t>
            </a:r>
            <a:r>
              <a:rPr lang="en-US" sz="1500" b="1" dirty="0" smtClean="0"/>
              <a:t> </a:t>
            </a:r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r>
              <a:rPr lang="en-US" sz="1500" dirty="0" smtClean="0"/>
              <a:t>For </a:t>
            </a:r>
            <a:r>
              <a:rPr lang="en-US" sz="1500" dirty="0"/>
              <a:t>additional detailed information on how to fill out the I-765, please go to </a:t>
            </a:r>
            <a:r>
              <a:rPr lang="en-US" sz="1500" dirty="0" err="1" smtClean="0"/>
              <a:t>issa.nd.edu</a:t>
            </a:r>
            <a:r>
              <a:rPr lang="en-US" sz="1500" dirty="0" smtClean="0"/>
              <a:t>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22" r="1509" b="-1"/>
          <a:stretch/>
        </p:blipFill>
        <p:spPr>
          <a:xfrm>
            <a:off x="5486400" y="1143000"/>
            <a:ext cx="3169556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352">
        <p:fade/>
      </p:transition>
    </mc:Choice>
    <mc:Fallback xmlns="">
      <p:transition spd="med" advTm="56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183" y="1105166"/>
            <a:ext cx="8173720" cy="5024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Can </a:t>
            </a:r>
            <a:r>
              <a:rPr sz="1800" b="1" spc="-10" dirty="0">
                <a:latin typeface="Calibri"/>
                <a:cs typeface="Calibri"/>
              </a:rPr>
              <a:t>employment </a:t>
            </a:r>
            <a:r>
              <a:rPr sz="1800" b="1" dirty="0">
                <a:latin typeface="Calibri"/>
                <a:cs typeface="Calibri"/>
              </a:rPr>
              <a:t>be </a:t>
            </a:r>
            <a:r>
              <a:rPr lang="en-US" sz="1800" b="1" spc="-5" dirty="0" smtClean="0">
                <a:latin typeface="Calibri"/>
                <a:cs typeface="Calibri"/>
              </a:rPr>
              <a:t>unpaid</a:t>
            </a:r>
            <a:r>
              <a:rPr sz="1800" b="1" spc="-5" dirty="0" smtClean="0">
                <a:latin typeface="Calibri"/>
                <a:cs typeface="Calibri"/>
              </a:rPr>
              <a:t>, </a:t>
            </a:r>
            <a:r>
              <a:rPr sz="1800" b="1" spc="-5" dirty="0">
                <a:latin typeface="Calibri"/>
                <a:cs typeface="Calibri"/>
              </a:rPr>
              <a:t>an </a:t>
            </a:r>
            <a:r>
              <a:rPr sz="1800" b="1" spc="-10" dirty="0">
                <a:latin typeface="Calibri"/>
                <a:cs typeface="Calibri"/>
              </a:rPr>
              <a:t>internship </a:t>
            </a:r>
            <a:r>
              <a:rPr sz="1800" b="1" dirty="0">
                <a:latin typeface="Calibri"/>
                <a:cs typeface="Calibri"/>
              </a:rPr>
              <a:t>or </a:t>
            </a:r>
            <a:r>
              <a:rPr sz="1800" b="1" spc="-10" dirty="0">
                <a:latin typeface="Calibri"/>
                <a:cs typeface="Calibri"/>
              </a:rPr>
              <a:t>volunteer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work?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45" dirty="0" smtClean="0">
                <a:latin typeface="Calibri"/>
                <a:cs typeface="Calibri"/>
              </a:rPr>
              <a:t>Yes</a:t>
            </a:r>
            <a:r>
              <a:rPr lang="en-US" sz="1800" i="1" spc="-45" dirty="0" smtClean="0">
                <a:latin typeface="Calibri"/>
                <a:cs typeface="Calibri"/>
              </a:rPr>
              <a:t>, employment during standard OPT can be unpaid. </a:t>
            </a:r>
          </a:p>
          <a:p>
            <a:pPr marL="12700"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Will I be able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obtain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new </a:t>
            </a:r>
            <a:r>
              <a:rPr sz="1800" b="1" dirty="0">
                <a:latin typeface="Calibri"/>
                <a:cs typeface="Calibri"/>
              </a:rPr>
              <a:t>visa while on</a:t>
            </a:r>
            <a:r>
              <a:rPr sz="1800" b="1" spc="-1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OPT?</a:t>
            </a:r>
            <a:endParaRPr sz="1800" dirty="0">
              <a:latin typeface="Calibri"/>
              <a:cs typeface="Calibri"/>
            </a:endParaRPr>
          </a:p>
          <a:p>
            <a:pPr marL="12700" marR="309880">
              <a:lnSpc>
                <a:spcPct val="100000"/>
              </a:lnSpc>
            </a:pPr>
            <a:r>
              <a:rPr sz="1800" i="1" spc="-45" dirty="0" smtClean="0">
                <a:latin typeface="Calibri"/>
                <a:cs typeface="Calibri"/>
              </a:rPr>
              <a:t>Y</a:t>
            </a:r>
            <a:r>
              <a:rPr lang="en-US" sz="1800" i="1" spc="-45" dirty="0" smtClean="0">
                <a:latin typeface="Calibri"/>
                <a:cs typeface="Calibri"/>
              </a:rPr>
              <a:t>es, y</a:t>
            </a:r>
            <a:r>
              <a:rPr sz="1800" i="1" spc="-45" dirty="0" smtClean="0">
                <a:latin typeface="Calibri"/>
                <a:cs typeface="Calibri"/>
              </a:rPr>
              <a:t>ou </a:t>
            </a:r>
            <a:r>
              <a:rPr sz="1800" i="1" spc="-5" dirty="0">
                <a:latin typeface="Calibri"/>
                <a:cs typeface="Calibri"/>
              </a:rPr>
              <a:t>are </a:t>
            </a:r>
            <a:r>
              <a:rPr sz="1800" i="1" spc="-10" dirty="0">
                <a:latin typeface="Calibri"/>
                <a:cs typeface="Calibri"/>
              </a:rPr>
              <a:t>still </a:t>
            </a:r>
            <a:r>
              <a:rPr sz="1800" i="1" spc="-5" dirty="0">
                <a:latin typeface="Calibri"/>
                <a:cs typeface="Calibri"/>
              </a:rPr>
              <a:t>in F-1 </a:t>
            </a:r>
            <a:r>
              <a:rPr sz="1800" i="1" spc="-15" dirty="0">
                <a:latin typeface="Calibri"/>
                <a:cs typeface="Calibri"/>
              </a:rPr>
              <a:t>status </a:t>
            </a:r>
            <a:r>
              <a:rPr sz="1800" i="1" spc="-5" dirty="0">
                <a:latin typeface="Calibri"/>
                <a:cs typeface="Calibri"/>
              </a:rPr>
              <a:t>while </a:t>
            </a:r>
            <a:r>
              <a:rPr sz="1800" i="1" dirty="0">
                <a:latin typeface="Calibri"/>
                <a:cs typeface="Calibri"/>
              </a:rPr>
              <a:t>on </a:t>
            </a:r>
            <a:r>
              <a:rPr sz="1800" i="1" spc="-5" dirty="0">
                <a:latin typeface="Calibri"/>
                <a:cs typeface="Calibri"/>
              </a:rPr>
              <a:t>OPT and STEM. </a:t>
            </a:r>
            <a:r>
              <a:rPr lang="en-US" sz="1800" i="1" spc="-5" dirty="0" smtClean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Is it </a:t>
            </a:r>
            <a:r>
              <a:rPr sz="1800" b="1" spc="-5" dirty="0">
                <a:latin typeface="Calibri"/>
                <a:cs typeface="Calibri"/>
              </a:rPr>
              <a:t>possible </a:t>
            </a:r>
            <a:r>
              <a:rPr sz="1800" b="1" spc="-10" dirty="0">
                <a:latin typeface="Calibri"/>
                <a:cs typeface="Calibri"/>
              </a:rPr>
              <a:t>to expedite </a:t>
            </a:r>
            <a:r>
              <a:rPr sz="1800" b="1" spc="-20" dirty="0">
                <a:latin typeface="Calibri"/>
                <a:cs typeface="Calibri"/>
              </a:rPr>
              <a:t>my </a:t>
            </a:r>
            <a:r>
              <a:rPr sz="1800" b="1" spc="-5" dirty="0">
                <a:latin typeface="Calibri"/>
                <a:cs typeface="Calibri"/>
              </a:rPr>
              <a:t>OPT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application?</a:t>
            </a:r>
            <a:endParaRPr sz="1800" dirty="0">
              <a:latin typeface="Calibri"/>
              <a:cs typeface="Calibri"/>
            </a:endParaRPr>
          </a:p>
          <a:p>
            <a:pPr marL="12700" marR="505459">
              <a:lnSpc>
                <a:spcPct val="100000"/>
              </a:lnSpc>
            </a:pPr>
            <a:r>
              <a:rPr lang="en-US" sz="1800" i="1" spc="-5" dirty="0" smtClean="0">
                <a:latin typeface="Calibri"/>
                <a:cs typeface="Calibri"/>
              </a:rPr>
              <a:t>No, though you can include your offer letter and hope. </a:t>
            </a:r>
            <a:r>
              <a:rPr sz="1800" i="1" spc="-5" dirty="0" smtClean="0">
                <a:latin typeface="Calibri"/>
                <a:cs typeface="Calibri"/>
              </a:rPr>
              <a:t>Expediting </a:t>
            </a:r>
            <a:r>
              <a:rPr sz="1800" i="1" spc="-5" dirty="0">
                <a:latin typeface="Calibri"/>
                <a:cs typeface="Calibri"/>
              </a:rPr>
              <a:t>is at the discretion </a:t>
            </a:r>
            <a:r>
              <a:rPr sz="1800" i="1" dirty="0">
                <a:latin typeface="Calibri"/>
                <a:cs typeface="Calibri"/>
              </a:rPr>
              <a:t>of </a:t>
            </a:r>
            <a:r>
              <a:rPr sz="1800" i="1" spc="-5" dirty="0">
                <a:latin typeface="Calibri"/>
                <a:cs typeface="Calibri"/>
              </a:rPr>
              <a:t>USCIS. </a:t>
            </a:r>
            <a:r>
              <a:rPr lang="en-US" sz="1800" i="1" spc="-5" dirty="0" smtClean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Can </a:t>
            </a:r>
            <a:r>
              <a:rPr sz="1800" b="1" dirty="0">
                <a:latin typeface="Calibri"/>
                <a:cs typeface="Calibri"/>
              </a:rPr>
              <a:t>I hold </a:t>
            </a:r>
            <a:r>
              <a:rPr sz="1800" b="1" spc="-10" dirty="0">
                <a:latin typeface="Calibri"/>
                <a:cs typeface="Calibri"/>
              </a:rPr>
              <a:t>more </a:t>
            </a:r>
            <a:r>
              <a:rPr sz="1800" b="1" dirty="0">
                <a:latin typeface="Calibri"/>
                <a:cs typeface="Calibri"/>
              </a:rPr>
              <a:t>than one </a:t>
            </a:r>
            <a:r>
              <a:rPr sz="1800" b="1" spc="-5" dirty="0">
                <a:latin typeface="Calibri"/>
                <a:cs typeface="Calibri"/>
              </a:rPr>
              <a:t>job </a:t>
            </a:r>
            <a:r>
              <a:rPr sz="1800" b="1" spc="-10" dirty="0">
                <a:latin typeface="Calibri"/>
                <a:cs typeface="Calibri"/>
              </a:rPr>
              <a:t>at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time?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35" dirty="0">
                <a:latin typeface="Calibri"/>
                <a:cs typeface="Calibri"/>
              </a:rPr>
              <a:t>Yes, </a:t>
            </a:r>
            <a:r>
              <a:rPr lang="en-US" sz="1800" i="1" spc="-5" dirty="0" smtClean="0">
                <a:latin typeface="Calibri"/>
                <a:cs typeface="Calibri"/>
              </a:rPr>
              <a:t>but </a:t>
            </a:r>
            <a:r>
              <a:rPr sz="1800" i="1" spc="-5" dirty="0" smtClean="0">
                <a:latin typeface="Calibri"/>
                <a:cs typeface="Calibri"/>
              </a:rPr>
              <a:t>all </a:t>
            </a:r>
            <a:r>
              <a:rPr sz="1800" i="1" spc="-5" dirty="0">
                <a:latin typeface="Calibri"/>
                <a:cs typeface="Calibri"/>
              </a:rPr>
              <a:t>employment </a:t>
            </a:r>
            <a:r>
              <a:rPr lang="en-US" sz="1800" i="1" spc="-5" dirty="0" smtClean="0">
                <a:latin typeface="Calibri"/>
                <a:cs typeface="Calibri"/>
              </a:rPr>
              <a:t>must be </a:t>
            </a:r>
            <a:r>
              <a:rPr sz="1800" i="1" spc="-10" dirty="0" smtClean="0">
                <a:latin typeface="Calibri"/>
                <a:cs typeface="Calibri"/>
              </a:rPr>
              <a:t>related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5" dirty="0">
                <a:latin typeface="Calibri"/>
                <a:cs typeface="Calibri"/>
              </a:rPr>
              <a:t>your</a:t>
            </a:r>
            <a:r>
              <a:rPr sz="1800" i="1" spc="120" dirty="0">
                <a:latin typeface="Calibri"/>
                <a:cs typeface="Calibri"/>
              </a:rPr>
              <a:t> </a:t>
            </a:r>
            <a:r>
              <a:rPr sz="1800" i="1" spc="-5" dirty="0" smtClean="0">
                <a:latin typeface="Calibri"/>
                <a:cs typeface="Calibri"/>
              </a:rPr>
              <a:t>degree</a:t>
            </a:r>
            <a:r>
              <a:rPr lang="en-US" sz="1800" i="1" spc="-5" dirty="0" smtClean="0">
                <a:latin typeface="Calibri"/>
                <a:cs typeface="Calibri"/>
              </a:rPr>
              <a:t> and reported to ISSA</a:t>
            </a:r>
            <a:r>
              <a:rPr sz="1800" i="1" spc="-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How do I </a:t>
            </a:r>
            <a:r>
              <a:rPr sz="1800" b="1" spc="-5" dirty="0">
                <a:latin typeface="Calibri"/>
                <a:cs typeface="Calibri"/>
              </a:rPr>
              <a:t>report </a:t>
            </a:r>
            <a:r>
              <a:rPr sz="1800" b="1" spc="-20" dirty="0">
                <a:latin typeface="Calibri"/>
                <a:cs typeface="Calibri"/>
              </a:rPr>
              <a:t>my </a:t>
            </a:r>
            <a:r>
              <a:rPr sz="1800" b="1" spc="-5" dirty="0">
                <a:latin typeface="Calibri"/>
                <a:cs typeface="Calibri"/>
              </a:rPr>
              <a:t>employment </a:t>
            </a:r>
            <a:r>
              <a:rPr sz="1800" b="1" dirty="0">
                <a:latin typeface="Calibri"/>
                <a:cs typeface="Calibri"/>
              </a:rPr>
              <a:t>or </a:t>
            </a:r>
            <a:r>
              <a:rPr sz="1800" b="1" spc="-5" dirty="0">
                <a:latin typeface="Calibri"/>
                <a:cs typeface="Calibri"/>
              </a:rPr>
              <a:t>address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change?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Go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5" dirty="0">
                <a:latin typeface="Calibri"/>
                <a:cs typeface="Calibri"/>
              </a:rPr>
              <a:t>ISSAlink.nd.edu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5" dirty="0">
                <a:latin typeface="Calibri"/>
                <a:cs typeface="Calibri"/>
              </a:rPr>
              <a:t>submit employment </a:t>
            </a:r>
            <a:r>
              <a:rPr sz="1800" i="1" dirty="0">
                <a:latin typeface="Calibri"/>
                <a:cs typeface="Calibri"/>
              </a:rPr>
              <a:t>or </a:t>
            </a:r>
            <a:r>
              <a:rPr sz="1800" i="1" spc="-5" dirty="0">
                <a:latin typeface="Calibri"/>
                <a:cs typeface="Calibri"/>
              </a:rPr>
              <a:t>address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changes.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Can </a:t>
            </a:r>
            <a:r>
              <a:rPr sz="1800" b="1" dirty="0">
                <a:latin typeface="Calibri"/>
                <a:cs typeface="Calibri"/>
              </a:rPr>
              <a:t>I </a:t>
            </a:r>
            <a:r>
              <a:rPr sz="1800" b="1" spc="-20" dirty="0">
                <a:latin typeface="Calibri"/>
                <a:cs typeface="Calibri"/>
              </a:rPr>
              <a:t>take </a:t>
            </a:r>
            <a:r>
              <a:rPr sz="1800" b="1" dirty="0">
                <a:latin typeface="Calibri"/>
                <a:cs typeface="Calibri"/>
              </a:rPr>
              <a:t>classes </a:t>
            </a:r>
            <a:r>
              <a:rPr sz="1800" b="1" spc="-5" dirty="0">
                <a:latin typeface="Calibri"/>
                <a:cs typeface="Calibri"/>
              </a:rPr>
              <a:t>while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10" dirty="0">
                <a:latin typeface="Calibri"/>
                <a:cs typeface="Calibri"/>
              </a:rPr>
              <a:t>post-completion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OPT?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35" dirty="0">
                <a:latin typeface="Calibri"/>
                <a:cs typeface="Calibri"/>
              </a:rPr>
              <a:t>Yes, </a:t>
            </a:r>
            <a:r>
              <a:rPr sz="1800" i="1" spc="-5" dirty="0">
                <a:latin typeface="Calibri"/>
                <a:cs typeface="Calibri"/>
              </a:rPr>
              <a:t>but use </a:t>
            </a:r>
            <a:r>
              <a:rPr sz="1800" i="1" spc="-10" dirty="0">
                <a:latin typeface="Calibri"/>
                <a:cs typeface="Calibri"/>
              </a:rPr>
              <a:t>caution.  </a:t>
            </a:r>
            <a:r>
              <a:rPr sz="1800" i="1" dirty="0">
                <a:latin typeface="Calibri"/>
                <a:cs typeface="Calibri"/>
              </a:rPr>
              <a:t>It </a:t>
            </a:r>
            <a:r>
              <a:rPr sz="1800" i="1" spc="-5" dirty="0">
                <a:latin typeface="Calibri"/>
                <a:cs typeface="Calibri"/>
              </a:rPr>
              <a:t>is risky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25" dirty="0">
                <a:latin typeface="Calibri"/>
                <a:cs typeface="Calibri"/>
              </a:rPr>
              <a:t>take </a:t>
            </a:r>
            <a:r>
              <a:rPr sz="1800" i="1" spc="-5" dirty="0">
                <a:latin typeface="Calibri"/>
                <a:cs typeface="Calibri"/>
              </a:rPr>
              <a:t>classes that will </a:t>
            </a:r>
            <a:r>
              <a:rPr sz="1800" i="1" spc="-10" dirty="0">
                <a:latin typeface="Calibri"/>
                <a:cs typeface="Calibri"/>
              </a:rPr>
              <a:t>count towards </a:t>
            </a:r>
            <a:r>
              <a:rPr sz="1800" i="1" dirty="0">
                <a:latin typeface="Calibri"/>
                <a:cs typeface="Calibri"/>
              </a:rPr>
              <a:t>a </a:t>
            </a:r>
            <a:r>
              <a:rPr sz="1800" i="1" spc="-5" dirty="0">
                <a:latin typeface="Calibri"/>
                <a:cs typeface="Calibri"/>
              </a:rPr>
              <a:t>degree</a:t>
            </a:r>
            <a:r>
              <a:rPr sz="1800" i="1" spc="27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program.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742315">
              <a:lnSpc>
                <a:spcPct val="100000"/>
              </a:lnSpc>
            </a:pPr>
            <a:r>
              <a:rPr spc="-10" dirty="0"/>
              <a:t>OPT </a:t>
            </a:r>
            <a:r>
              <a:rPr spc="-15" dirty="0"/>
              <a:t>Frequently </a:t>
            </a:r>
            <a:r>
              <a:rPr spc="-25" dirty="0"/>
              <a:t>Asked</a:t>
            </a:r>
            <a:r>
              <a:rPr spc="35" dirty="0"/>
              <a:t> </a:t>
            </a:r>
            <a:r>
              <a:rPr spc="-15" dirty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8" y="1043939"/>
            <a:ext cx="8848344" cy="5724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1053083"/>
            <a:ext cx="8851392" cy="5503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066800"/>
            <a:ext cx="8763000" cy="563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130808"/>
            <a:ext cx="8488680" cy="476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buChar char=""/>
            </a:pPr>
            <a:endParaRPr sz="2250" dirty="0">
              <a:latin typeface="Times New Roman"/>
              <a:cs typeface="Times New Roman"/>
            </a:endParaRPr>
          </a:p>
          <a:p>
            <a:pPr marL="355600" marR="468630" indent="-342900">
              <a:lnSpc>
                <a:spcPct val="120000"/>
              </a:lnSpc>
              <a:spcBef>
                <a:spcPts val="5"/>
              </a:spcBef>
              <a:buClr>
                <a:srgbClr val="4F6228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Complete </a:t>
            </a:r>
            <a:r>
              <a:rPr sz="1800" spc="-5" dirty="0">
                <a:latin typeface="Calibri"/>
                <a:cs typeface="Calibri"/>
              </a:rPr>
              <a:t>the online </a:t>
            </a:r>
            <a:r>
              <a:rPr sz="1800" spc="-10" dirty="0">
                <a:latin typeface="Calibri"/>
                <a:cs typeface="Calibri"/>
              </a:rPr>
              <a:t>OPT application </a:t>
            </a:r>
            <a:r>
              <a:rPr sz="1800" spc="-5" dirty="0">
                <a:latin typeface="Calibri"/>
                <a:cs typeface="Calibri"/>
              </a:rPr>
              <a:t>on ISSAlink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have your </a:t>
            </a:r>
            <a:r>
              <a:rPr sz="1800" spc="-5" dirty="0">
                <a:latin typeface="Calibri"/>
                <a:cs typeface="Calibri"/>
              </a:rPr>
              <a:t>Advisor submit the  online </a:t>
            </a:r>
            <a:r>
              <a:rPr sz="1800" spc="-10" dirty="0">
                <a:latin typeface="Calibri"/>
                <a:cs typeface="Calibri"/>
              </a:rPr>
              <a:t>OPT </a:t>
            </a:r>
            <a:r>
              <a:rPr sz="1800" spc="-5" dirty="0">
                <a:latin typeface="Calibri"/>
                <a:cs typeface="Calibri"/>
              </a:rPr>
              <a:t>Advisor </a:t>
            </a:r>
            <a:r>
              <a:rPr sz="1800" spc="-10" dirty="0">
                <a:latin typeface="Calibri"/>
                <a:cs typeface="Calibri"/>
              </a:rPr>
              <a:t>Recommendation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</a:t>
            </a:r>
            <a:r>
              <a:rPr sz="1800" spc="-10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 marL="355600" marR="468630" indent="-342900">
              <a:lnSpc>
                <a:spcPct val="120000"/>
              </a:lnSpc>
              <a:spcBef>
                <a:spcPts val="5"/>
              </a:spcBef>
              <a:buClr>
                <a:srgbClr val="4F6228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endParaRPr sz="2250" dirty="0" smtClean="0">
              <a:latin typeface="Times New Roman"/>
              <a:cs typeface="Times New Roman"/>
            </a:endParaRPr>
          </a:p>
          <a:p>
            <a:pPr marL="355600" marR="16510" indent="-342900">
              <a:lnSpc>
                <a:spcPct val="120000"/>
              </a:lnSpc>
              <a:spcBef>
                <a:spcPts val="5"/>
              </a:spcBef>
              <a:buClr>
                <a:srgbClr val="4F6228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 smtClean="0">
                <a:latin typeface="Calibri"/>
                <a:cs typeface="Calibri"/>
              </a:rPr>
              <a:t>Bring </a:t>
            </a:r>
            <a:r>
              <a:rPr sz="1800" spc="-10" dirty="0">
                <a:latin typeface="Calibri"/>
                <a:cs typeface="Calibri"/>
              </a:rPr>
              <a:t>your </a:t>
            </a:r>
            <a:r>
              <a:rPr sz="1800" b="1" spc="-10" dirty="0">
                <a:latin typeface="Calibri"/>
                <a:cs typeface="Calibri"/>
              </a:rPr>
              <a:t>completed </a:t>
            </a:r>
            <a:r>
              <a:rPr sz="1800" spc="-10" dirty="0">
                <a:latin typeface="Calibri"/>
                <a:cs typeface="Calibri"/>
              </a:rPr>
              <a:t>application </a:t>
            </a:r>
            <a:r>
              <a:rPr sz="1800" spc="-15" dirty="0">
                <a:latin typeface="Calibri"/>
                <a:cs typeface="Calibri"/>
              </a:rPr>
              <a:t>packet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ISSA (105 Main Building) </a:t>
            </a:r>
            <a:r>
              <a:rPr lang="en-US" sz="1800" spc="-5" dirty="0" smtClean="0">
                <a:latin typeface="Calibri"/>
                <a:cs typeface="Calibri"/>
              </a:rPr>
              <a:t>Monday-Friday, </a:t>
            </a:r>
            <a:r>
              <a:rPr sz="1800" spc="-5" dirty="0" smtClean="0">
                <a:latin typeface="Calibri"/>
                <a:cs typeface="Calibri"/>
              </a:rPr>
              <a:t>1-</a:t>
            </a:r>
            <a:r>
              <a:rPr lang="en-US" sz="1800" spc="-5" dirty="0" smtClean="0">
                <a:latin typeface="Calibri"/>
                <a:cs typeface="Calibri"/>
              </a:rPr>
              <a:t>4</a:t>
            </a:r>
            <a:r>
              <a:rPr sz="1800" spc="-5" dirty="0" smtClean="0">
                <a:latin typeface="Calibri"/>
                <a:cs typeface="Calibri"/>
              </a:rPr>
              <a:t>pm </a:t>
            </a:r>
            <a:r>
              <a:rPr sz="1800" spc="-10" dirty="0" smtClean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review </a:t>
            </a:r>
            <a:r>
              <a:rPr sz="1800" spc="-5" dirty="0" smtClean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 smtClean="0">
                <a:latin typeface="Calibri"/>
                <a:cs typeface="Calibri"/>
              </a:rPr>
              <a:t>advisor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spc="-5" dirty="0" smtClean="0">
                <a:latin typeface="Calibri"/>
                <a:cs typeface="Calibri"/>
              </a:rPr>
              <a:t>and </a:t>
            </a:r>
            <a:r>
              <a:rPr sz="1800" spc="-10" dirty="0" smtClean="0">
                <a:latin typeface="Calibri"/>
                <a:cs typeface="Calibri"/>
              </a:rPr>
              <a:t>receive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OPT </a:t>
            </a:r>
            <a:r>
              <a:rPr sz="1800" dirty="0">
                <a:latin typeface="Calibri"/>
                <a:cs typeface="Calibri"/>
              </a:rPr>
              <a:t>I-20 </a:t>
            </a:r>
            <a:r>
              <a:rPr lang="en-US" sz="1800" dirty="0" smtClean="0">
                <a:latin typeface="Calibri"/>
                <a:cs typeface="Calibri"/>
              </a:rPr>
              <a:t>with </a:t>
            </a:r>
            <a:r>
              <a:rPr sz="1800" spc="-5" dirty="0" smtClean="0">
                <a:latin typeface="Calibri"/>
                <a:cs typeface="Calibri"/>
              </a:rPr>
              <a:t>mailing</a:t>
            </a:r>
            <a:r>
              <a:rPr sz="1800" spc="13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instructions.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"/>
            </a:pP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4F6228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MAIL THE </a:t>
            </a:r>
            <a:r>
              <a:rPr sz="1800" spc="-10" dirty="0">
                <a:latin typeface="Calibri"/>
                <a:cs typeface="Calibri"/>
              </a:rPr>
              <a:t>OPT </a:t>
            </a:r>
            <a:r>
              <a:rPr sz="1800" spc="-20" dirty="0">
                <a:latin typeface="Calibri"/>
                <a:cs typeface="Calibri"/>
              </a:rPr>
              <a:t>APPLICATION </a:t>
            </a:r>
            <a:r>
              <a:rPr sz="1800" dirty="0">
                <a:latin typeface="Calibri"/>
                <a:cs typeface="Calibri"/>
              </a:rPr>
              <a:t>so </a:t>
            </a:r>
            <a:r>
              <a:rPr sz="1800" spc="-5" dirty="0">
                <a:latin typeface="Calibri"/>
                <a:cs typeface="Calibri"/>
              </a:rPr>
              <a:t>that it is </a:t>
            </a:r>
            <a:r>
              <a:rPr sz="1800" spc="-10" dirty="0">
                <a:latin typeface="Calibri"/>
                <a:cs typeface="Calibri"/>
              </a:rPr>
              <a:t>received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USCIS:</a:t>
            </a:r>
            <a:endParaRPr sz="1800" dirty="0">
              <a:latin typeface="Calibri"/>
              <a:cs typeface="Calibri"/>
            </a:endParaRPr>
          </a:p>
          <a:p>
            <a:pPr marL="927100" lvl="1">
              <a:lnSpc>
                <a:spcPct val="100000"/>
              </a:lnSpc>
              <a:spcBef>
                <a:spcPts val="430"/>
              </a:spcBef>
              <a:buChar char="-"/>
              <a:tabLst>
                <a:tab pos="1049020" algn="l"/>
              </a:tabLst>
            </a:pP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No </a:t>
            </a:r>
            <a:r>
              <a:rPr sz="1800" spc="-5" dirty="0">
                <a:latin typeface="Calibri"/>
                <a:cs typeface="Calibri"/>
              </a:rPr>
              <a:t>earlier than 90 </a:t>
            </a:r>
            <a:r>
              <a:rPr sz="1800" spc="-15" dirty="0">
                <a:latin typeface="Calibri"/>
                <a:cs typeface="Calibri"/>
              </a:rPr>
              <a:t>days </a:t>
            </a:r>
            <a:r>
              <a:rPr sz="1800" spc="-5" dirty="0">
                <a:latin typeface="Calibri"/>
                <a:cs typeface="Calibri"/>
              </a:rPr>
              <a:t>prior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lang="en-US" sz="1800" spc="-10" dirty="0" smtClean="0">
                <a:latin typeface="Calibri"/>
                <a:cs typeface="Calibri"/>
              </a:rPr>
              <a:t>end </a:t>
            </a:r>
            <a:r>
              <a:rPr sz="1800" spc="-15" dirty="0" smtClean="0">
                <a:latin typeface="Calibri"/>
                <a:cs typeface="Calibri"/>
              </a:rPr>
              <a:t>date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10" dirty="0" smtClean="0">
                <a:latin typeface="Calibri"/>
                <a:cs typeface="Calibri"/>
              </a:rPr>
              <a:t>your</a:t>
            </a:r>
            <a:r>
              <a:rPr sz="1800" spc="27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I-20.</a:t>
            </a:r>
          </a:p>
          <a:p>
            <a:pPr marL="927100" marR="810895" lvl="1">
              <a:lnSpc>
                <a:spcPct val="120000"/>
              </a:lnSpc>
              <a:buChar char="-"/>
              <a:tabLst>
                <a:tab pos="1049020" algn="l"/>
              </a:tabLst>
            </a:pP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No </a:t>
            </a:r>
            <a:r>
              <a:rPr sz="1800" spc="-15" dirty="0">
                <a:latin typeface="Calibri"/>
                <a:cs typeface="Calibri"/>
              </a:rPr>
              <a:t>later </a:t>
            </a:r>
            <a:r>
              <a:rPr sz="1800" spc="-5" dirty="0">
                <a:latin typeface="Calibri"/>
                <a:cs typeface="Calibri"/>
              </a:rPr>
              <a:t>than </a:t>
            </a:r>
            <a:r>
              <a:rPr lang="en-US" sz="1800" spc="-5" dirty="0" smtClean="0">
                <a:latin typeface="Calibri"/>
                <a:cs typeface="Calibri"/>
              </a:rPr>
              <a:t>60 days after the </a:t>
            </a:r>
            <a:r>
              <a:rPr sz="1800" spc="-15" dirty="0" smtClean="0">
                <a:latin typeface="Calibri"/>
                <a:cs typeface="Calibri"/>
              </a:rPr>
              <a:t>program  </a:t>
            </a:r>
            <a:r>
              <a:rPr lang="en-US" sz="1800" spc="-10" dirty="0" smtClean="0">
                <a:latin typeface="Calibri"/>
                <a:cs typeface="Calibri"/>
              </a:rPr>
              <a:t>end </a:t>
            </a:r>
            <a:r>
              <a:rPr sz="1800" spc="-15" dirty="0" smtClean="0">
                <a:latin typeface="Calibri"/>
                <a:cs typeface="Calibri"/>
              </a:rPr>
              <a:t>date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10" dirty="0">
                <a:latin typeface="Calibri"/>
                <a:cs typeface="Calibri"/>
              </a:rPr>
              <a:t>your </a:t>
            </a:r>
            <a:r>
              <a:rPr sz="1800" dirty="0" smtClean="0">
                <a:latin typeface="Calibri"/>
                <a:cs typeface="Calibri"/>
              </a:rPr>
              <a:t>I-20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1048385" lvl="1" indent="-121285">
              <a:lnSpc>
                <a:spcPct val="100000"/>
              </a:lnSpc>
              <a:spcBef>
                <a:spcPts val="430"/>
              </a:spcBef>
              <a:buChar char="-"/>
              <a:tabLst>
                <a:tab pos="1049020" algn="l"/>
              </a:tabLst>
            </a:pPr>
            <a:r>
              <a:rPr sz="1800" dirty="0">
                <a:latin typeface="Calibri"/>
                <a:cs typeface="Calibri"/>
              </a:rPr>
              <a:t>No </a:t>
            </a:r>
            <a:r>
              <a:rPr sz="1800" spc="-15" dirty="0">
                <a:latin typeface="Calibri"/>
                <a:cs typeface="Calibri"/>
              </a:rPr>
              <a:t>later </a:t>
            </a:r>
            <a:r>
              <a:rPr sz="1800" spc="-5" dirty="0">
                <a:latin typeface="Calibri"/>
                <a:cs typeface="Calibri"/>
              </a:rPr>
              <a:t>than 30 </a:t>
            </a:r>
            <a:r>
              <a:rPr sz="1800" spc="-15" dirty="0">
                <a:latin typeface="Calibri"/>
                <a:cs typeface="Calibri"/>
              </a:rPr>
              <a:t>days </a:t>
            </a:r>
            <a:r>
              <a:rPr sz="1800" spc="-10" dirty="0">
                <a:latin typeface="Calibri"/>
                <a:cs typeface="Calibri"/>
              </a:rPr>
              <a:t>after </a:t>
            </a:r>
            <a:r>
              <a:rPr lang="en-US" spc="-10" dirty="0" smtClean="0">
                <a:latin typeface="Calibri"/>
                <a:cs typeface="Calibri"/>
              </a:rPr>
              <a:t>OPT is recommended on your I-20</a:t>
            </a:r>
            <a:r>
              <a:rPr sz="1800" spc="-2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Char char="-"/>
            </a:pPr>
            <a:endParaRPr sz="2250" dirty="0">
              <a:latin typeface="Times New Roman"/>
              <a:cs typeface="Times New Roman"/>
            </a:endParaRPr>
          </a:p>
          <a:p>
            <a:pPr marL="355600" marR="52069" indent="-342900">
              <a:lnSpc>
                <a:spcPct val="120000"/>
              </a:lnSpc>
              <a:spcBef>
                <a:spcPts val="5"/>
              </a:spcBef>
              <a:buClr>
                <a:srgbClr val="4F6228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Once </a:t>
            </a:r>
            <a:r>
              <a:rPr sz="1800" spc="-10" dirty="0">
                <a:latin typeface="Calibri"/>
                <a:cs typeface="Calibri"/>
              </a:rPr>
              <a:t>OPT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approved, report </a:t>
            </a: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all employment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address changes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ISSA  </a:t>
            </a:r>
            <a:r>
              <a:rPr lang="en-US" sz="1800" spc="-10" dirty="0" smtClean="0">
                <a:latin typeface="Calibri"/>
                <a:cs typeface="Calibri"/>
              </a:rPr>
              <a:t>within 10 days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ISSAlink.nd.edu.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812165">
              <a:lnSpc>
                <a:spcPct val="100000"/>
              </a:lnSpc>
            </a:pPr>
            <a:r>
              <a:rPr spc="-10" dirty="0"/>
              <a:t>OPT Application </a:t>
            </a:r>
            <a:r>
              <a:rPr spc="-15" dirty="0"/>
              <a:t>Process</a:t>
            </a:r>
            <a:r>
              <a:rPr spc="30" dirty="0"/>
              <a:t> </a:t>
            </a:r>
            <a:r>
              <a:rPr spc="-25" dirty="0"/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362" y="3962400"/>
            <a:ext cx="7705268" cy="616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2687269"/>
            <a:ext cx="6781800" cy="1832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2476992"/>
            <a:ext cx="0" cy="401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4800" y="3057307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19,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652" y="1668975"/>
            <a:ext cx="243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 </a:t>
            </a:r>
            <a:r>
              <a:rPr lang="en-US" dirty="0"/>
              <a:t>days </a:t>
            </a:r>
            <a:r>
              <a:rPr lang="en-US" dirty="0" smtClean="0"/>
              <a:t>before</a:t>
            </a:r>
          </a:p>
          <a:p>
            <a:pPr algn="ctr"/>
            <a:r>
              <a:rPr lang="en-US" dirty="0" smtClean="0"/>
              <a:t>Program End Date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31666" y="166679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 days </a:t>
            </a:r>
            <a:r>
              <a:rPr lang="en-US" dirty="0" smtClean="0"/>
              <a:t>after</a:t>
            </a:r>
          </a:p>
          <a:p>
            <a:pPr algn="ctr"/>
            <a:r>
              <a:rPr lang="en-US" dirty="0" smtClean="0"/>
              <a:t>Program End Date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1392" y="4092663"/>
            <a:ext cx="75888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If USCIS receives </a:t>
            </a:r>
            <a:r>
              <a:rPr lang="en-US" sz="1500" b="1" dirty="0"/>
              <a:t>the OPT application </a:t>
            </a:r>
            <a:r>
              <a:rPr lang="en-US" sz="1500" b="1" dirty="0"/>
              <a:t>packet before </a:t>
            </a:r>
            <a:r>
              <a:rPr lang="en-US" sz="1500" b="1" dirty="0"/>
              <a:t>or </a:t>
            </a:r>
            <a:r>
              <a:rPr lang="en-US" sz="1500" b="1" dirty="0"/>
              <a:t>after this time range, it will be DENIED</a:t>
            </a:r>
            <a:r>
              <a:rPr lang="en-US" sz="1500" b="1" dirty="0"/>
              <a:t>!</a:t>
            </a:r>
            <a:endParaRPr lang="en-US" sz="1500" b="1" dirty="0"/>
          </a:p>
        </p:txBody>
      </p:sp>
      <p:sp>
        <p:nvSpPr>
          <p:cNvPr id="2" name="Rectangle 1"/>
          <p:cNvSpPr/>
          <p:nvPr/>
        </p:nvSpPr>
        <p:spPr>
          <a:xfrm>
            <a:off x="110652" y="575991"/>
            <a:ext cx="8957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Important Dates </a:t>
            </a:r>
            <a:r>
              <a:rPr lang="en-US" sz="4000">
                <a:solidFill>
                  <a:schemeClr val="accent3">
                    <a:lumMod val="75000"/>
                  </a:schemeClr>
                </a:solidFill>
              </a:rPr>
              <a:t>for </a:t>
            </a:r>
            <a:r>
              <a:rPr lang="en-US" sz="4000" smtClean="0">
                <a:solidFill>
                  <a:schemeClr val="accent3">
                    <a:lumMod val="75000"/>
                  </a:schemeClr>
                </a:solidFill>
              </a:rPr>
              <a:t>Post-Completion OPT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105400" y="2504676"/>
            <a:ext cx="0" cy="401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01000" y="2486353"/>
            <a:ext cx="0" cy="401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0652" y="3056394"/>
            <a:ext cx="243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February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18,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1935952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Program </a:t>
            </a:r>
            <a:r>
              <a:rPr lang="en-US" b="1"/>
              <a:t>End </a:t>
            </a:r>
            <a:r>
              <a:rPr lang="en-US" b="1" smtClean="0"/>
              <a:t>Date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31666" y="305461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18,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3734" y="5115146"/>
            <a:ext cx="83527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Receipt Notice Arrival: </a:t>
            </a:r>
            <a:r>
              <a:rPr lang="en-US" dirty="0" smtClean="0"/>
              <a:t>within three weeks after submitting application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EAD Card Start Date</a:t>
            </a:r>
            <a:r>
              <a:rPr lang="en-US" dirty="0" smtClean="0"/>
              <a:t>: set within 60 day grace period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Unemployment</a:t>
            </a:r>
            <a:r>
              <a:rPr lang="en-US" dirty="0" smtClean="0"/>
              <a:t>: allowed 90 days of unemployment from start date on EAD card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33734" y="4848539"/>
            <a:ext cx="261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Other Important Dates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9"/>
    </mc:Choice>
    <mc:Fallback xmlns="">
      <p:transition spd="slow" advTm="309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" y="1127760"/>
            <a:ext cx="8793480" cy="399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9" y="1082039"/>
            <a:ext cx="8886444" cy="4111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142999"/>
            <a:ext cx="8686800" cy="3977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168908"/>
            <a:ext cx="8370570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15035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OPT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dirty="0">
                <a:latin typeface="Calibri"/>
                <a:cs typeface="Calibri"/>
              </a:rPr>
              <a:t>one </a:t>
            </a:r>
            <a:r>
              <a:rPr sz="2800" b="1" spc="-10" dirty="0">
                <a:latin typeface="Calibri"/>
                <a:cs typeface="Calibri"/>
              </a:rPr>
              <a:t>year </a:t>
            </a:r>
            <a:r>
              <a:rPr sz="2800" b="1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work authorization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allow </a:t>
            </a:r>
            <a:r>
              <a:rPr sz="2800" b="1" spc="-15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practical  experience </a:t>
            </a:r>
            <a:r>
              <a:rPr sz="2800" b="1" spc="-5" dirty="0">
                <a:latin typeface="Calibri"/>
                <a:cs typeface="Calibri"/>
              </a:rPr>
              <a:t>within the field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study.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/>
                <a:cs typeface="Calibri"/>
              </a:rPr>
              <a:t>Students are eligible if enrolled full time for one academic year. 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smtClean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employment MUST be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degree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Calibri"/>
                <a:cs typeface="Calibri"/>
              </a:rPr>
              <a:t>One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year of </a:t>
            </a:r>
            <a:r>
              <a:rPr sz="2400" spc="-10" dirty="0">
                <a:latin typeface="Calibri"/>
                <a:cs typeface="Calibri"/>
              </a:rPr>
              <a:t>OPT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 smtClean="0">
                <a:latin typeface="Calibri"/>
                <a:cs typeface="Calibri"/>
              </a:rPr>
              <a:t>degree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OPT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 used,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5" dirty="0">
                <a:latin typeface="Calibri"/>
                <a:cs typeface="Calibri"/>
              </a:rPr>
              <a:t>forfeited.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cannot </a:t>
            </a:r>
            <a:r>
              <a:rPr sz="2400" spc="-5" dirty="0">
                <a:latin typeface="Calibri"/>
                <a:cs typeface="Calibri"/>
              </a:rPr>
              <a:t>be reclaimed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later.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choose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dates, </a:t>
            </a:r>
            <a:r>
              <a:rPr sz="2400" dirty="0">
                <a:latin typeface="Calibri"/>
                <a:cs typeface="Calibri"/>
              </a:rPr>
              <a:t>within </a:t>
            </a:r>
            <a:r>
              <a:rPr sz="2400" spc="-5" dirty="0">
                <a:latin typeface="Calibri"/>
                <a:cs typeface="Calibri"/>
              </a:rPr>
              <a:t>certain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limitations.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OPT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 employer-specific; no </a:t>
            </a:r>
            <a:r>
              <a:rPr sz="2400" spc="-20" dirty="0">
                <a:latin typeface="Calibri"/>
                <a:cs typeface="Calibri"/>
              </a:rPr>
              <a:t>offer </a:t>
            </a:r>
            <a:r>
              <a:rPr sz="2400" spc="-5" dirty="0">
                <a:latin typeface="Calibri"/>
                <a:cs typeface="Calibri"/>
              </a:rPr>
              <a:t>of employment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required 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apply.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04215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0" y="786383"/>
                </a:moveTo>
                <a:lnTo>
                  <a:pt x="9144000" y="786383"/>
                </a:lnTo>
                <a:lnTo>
                  <a:pt x="914400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2773680">
              <a:lnSpc>
                <a:spcPct val="100000"/>
              </a:lnSpc>
            </a:pPr>
            <a:r>
              <a:rPr spc="-15" dirty="0"/>
              <a:t>What </a:t>
            </a:r>
            <a:r>
              <a:rPr spc="-5" dirty="0"/>
              <a:t>is</a:t>
            </a:r>
            <a:r>
              <a:rPr spc="-60" dirty="0"/>
              <a:t> </a:t>
            </a:r>
            <a:r>
              <a:rPr spc="-10" dirty="0"/>
              <a:t>OPT?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163" y="1622552"/>
            <a:ext cx="8295640" cy="335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PRE-COMPLETION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OPT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POST-COMPLETION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OPT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POST-COMPLETION OPT </a:t>
            </a:r>
            <a:r>
              <a:rPr sz="2800" b="1" spc="-15" dirty="0">
                <a:solidFill>
                  <a:srgbClr val="558ED5"/>
                </a:solidFill>
                <a:latin typeface="Calibri"/>
                <a:cs typeface="Calibri"/>
              </a:rPr>
              <a:t>STEM</a:t>
            </a:r>
            <a:r>
              <a:rPr sz="2800" b="1" spc="70" dirty="0">
                <a:solidFill>
                  <a:srgbClr val="558ED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558ED5"/>
                </a:solidFill>
                <a:latin typeface="Calibri"/>
                <a:cs typeface="Calibri"/>
              </a:rPr>
              <a:t>EXTENSION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*</a:t>
            </a:r>
            <a:r>
              <a:rPr sz="2200" spc="-15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type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OPT </a:t>
            </a:r>
            <a:r>
              <a:rPr sz="2200" spc="-15" dirty="0">
                <a:latin typeface="Calibri"/>
                <a:cs typeface="Calibri"/>
              </a:rPr>
              <a:t>requires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separate </a:t>
            </a:r>
            <a:r>
              <a:rPr sz="2200" spc="-10" dirty="0">
                <a:latin typeface="Calibri"/>
                <a:cs typeface="Calibri"/>
              </a:rPr>
              <a:t>application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approval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USCIS.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2587"/>
            <a:ext cx="9144000" cy="954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8335" y="64007"/>
            <a:ext cx="3764279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"/>
            <a:ext cx="9144000" cy="868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887" rIns="0" bIns="0" rtlCol="0">
            <a:spAutoFit/>
          </a:bodyPr>
          <a:lstStyle/>
          <a:p>
            <a:pPr marL="2674620">
              <a:lnSpc>
                <a:spcPct val="100000"/>
              </a:lnSpc>
            </a:pPr>
            <a:r>
              <a:rPr sz="4400" spc="-25" dirty="0"/>
              <a:t>Types </a:t>
            </a:r>
            <a:r>
              <a:rPr sz="4400" spc="-5" dirty="0"/>
              <a:t>of</a:t>
            </a:r>
            <a:r>
              <a:rPr sz="4400" spc="-85" dirty="0"/>
              <a:t> </a:t>
            </a:r>
            <a:r>
              <a:rPr sz="4400" spc="-10" dirty="0"/>
              <a:t>OPT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362" y="3962400"/>
            <a:ext cx="7705268" cy="616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2687269"/>
            <a:ext cx="6781800" cy="1832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2476992"/>
            <a:ext cx="0" cy="401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4800" y="3057307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19,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652" y="1668975"/>
            <a:ext cx="243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 </a:t>
            </a:r>
            <a:r>
              <a:rPr lang="en-US" dirty="0"/>
              <a:t>days </a:t>
            </a:r>
            <a:r>
              <a:rPr lang="en-US" dirty="0" smtClean="0"/>
              <a:t>before</a:t>
            </a:r>
          </a:p>
          <a:p>
            <a:pPr algn="ctr"/>
            <a:r>
              <a:rPr lang="en-US" dirty="0" smtClean="0"/>
              <a:t>Program End Date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31666" y="166679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60 days </a:t>
            </a:r>
            <a:r>
              <a:rPr lang="en-US" dirty="0" smtClean="0"/>
              <a:t>after</a:t>
            </a:r>
          </a:p>
          <a:p>
            <a:pPr algn="ctr"/>
            <a:r>
              <a:rPr lang="en-US" dirty="0" smtClean="0"/>
              <a:t>Program End Date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1392" y="4092663"/>
            <a:ext cx="75888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If USCIS receives </a:t>
            </a:r>
            <a:r>
              <a:rPr lang="en-US" sz="1500" b="1" dirty="0"/>
              <a:t>the OPT application </a:t>
            </a:r>
            <a:r>
              <a:rPr lang="en-US" sz="1500" b="1" dirty="0"/>
              <a:t>packet before </a:t>
            </a:r>
            <a:r>
              <a:rPr lang="en-US" sz="1500" b="1" dirty="0"/>
              <a:t>or </a:t>
            </a:r>
            <a:r>
              <a:rPr lang="en-US" sz="1500" b="1" dirty="0"/>
              <a:t>after this time range, it will be DENIED</a:t>
            </a:r>
            <a:r>
              <a:rPr lang="en-US" sz="1500" b="1" dirty="0"/>
              <a:t>!</a:t>
            </a:r>
            <a:endParaRPr lang="en-US" sz="1500" b="1" dirty="0"/>
          </a:p>
        </p:txBody>
      </p:sp>
      <p:sp>
        <p:nvSpPr>
          <p:cNvPr id="2" name="Rectangle 1"/>
          <p:cNvSpPr/>
          <p:nvPr/>
        </p:nvSpPr>
        <p:spPr>
          <a:xfrm>
            <a:off x="110652" y="575991"/>
            <a:ext cx="8957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Important Dates </a:t>
            </a:r>
            <a:r>
              <a:rPr lang="en-US" sz="4000">
                <a:solidFill>
                  <a:schemeClr val="accent3">
                    <a:lumMod val="75000"/>
                  </a:schemeClr>
                </a:solidFill>
              </a:rPr>
              <a:t>for </a:t>
            </a:r>
            <a:r>
              <a:rPr lang="en-US" sz="4000" smtClean="0">
                <a:solidFill>
                  <a:schemeClr val="accent3">
                    <a:lumMod val="75000"/>
                  </a:schemeClr>
                </a:solidFill>
              </a:rPr>
              <a:t>Post-Completion OPT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105400" y="2504676"/>
            <a:ext cx="0" cy="401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01000" y="2486353"/>
            <a:ext cx="0" cy="40183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0652" y="3056394"/>
            <a:ext cx="243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February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18,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4800" y="1935952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Program </a:t>
            </a:r>
            <a:r>
              <a:rPr lang="en-US" b="1"/>
              <a:t>End </a:t>
            </a:r>
            <a:r>
              <a:rPr lang="en-US" b="1" smtClean="0"/>
              <a:t>Date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31666" y="305461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July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18,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3734" y="5115146"/>
            <a:ext cx="83527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Receipt Notice Arrival: </a:t>
            </a:r>
            <a:r>
              <a:rPr lang="en-US" dirty="0" smtClean="0"/>
              <a:t>within three weeks after submitting application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EAD Card Start Date</a:t>
            </a:r>
            <a:r>
              <a:rPr lang="en-US" dirty="0" smtClean="0"/>
              <a:t>: set within 60 day grace period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Unemployment</a:t>
            </a:r>
            <a:r>
              <a:rPr lang="en-US" dirty="0" smtClean="0"/>
              <a:t>: allowed 90 days of unemployment from start date on EAD card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33734" y="4848539"/>
            <a:ext cx="261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Other Important Dates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9"/>
    </mc:Choice>
    <mc:Fallback xmlns="">
      <p:transition spd="slow" advTm="309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28715" y="1668623"/>
            <a:ext cx="1738524" cy="1344216"/>
          </a:xfrm>
          <a:prstGeom prst="rect">
            <a:avLst/>
          </a:prstGeom>
          <a:ln cap="rnd"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2478"/>
            <a:ext cx="9067800" cy="615553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 for Optional Practical </a:t>
            </a:r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3150" y="1524000"/>
            <a:ext cx="1552249" cy="1757772"/>
            <a:chOff x="254546" y="1277328"/>
            <a:chExt cx="2069665" cy="2441576"/>
          </a:xfrm>
        </p:grpSpPr>
        <p:sp>
          <p:nvSpPr>
            <p:cNvPr id="4" name="Rectangle 3"/>
            <p:cNvSpPr/>
            <p:nvPr/>
          </p:nvSpPr>
          <p:spPr>
            <a:xfrm>
              <a:off x="254546" y="1277328"/>
              <a:ext cx="2069665" cy="2441576"/>
            </a:xfrm>
            <a:prstGeom prst="rect">
              <a:avLst/>
            </a:prstGeom>
            <a:ln cap="rnd"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1961" y="1383878"/>
              <a:ext cx="2034833" cy="214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Student</a:t>
              </a:r>
              <a:r>
                <a:rPr lang="en-US" sz="1350" dirty="0"/>
                <a:t> </a:t>
              </a:r>
              <a:endParaRPr lang="en-US" sz="1350" dirty="0"/>
            </a:p>
            <a:p>
              <a:pPr algn="ctr"/>
              <a:r>
                <a:rPr lang="en-US" sz="1350" dirty="0"/>
                <a:t>watches </a:t>
              </a:r>
              <a:r>
                <a:rPr lang="en-US" sz="1350" dirty="0"/>
                <a:t>the </a:t>
              </a:r>
              <a:endParaRPr lang="en-US" sz="1350" dirty="0"/>
            </a:p>
            <a:p>
              <a:pPr algn="ctr"/>
              <a:r>
                <a:rPr lang="en-US" sz="1350" dirty="0"/>
                <a:t>OPT Info Video</a:t>
              </a:r>
            </a:p>
            <a:p>
              <a:pPr algn="ctr"/>
              <a:r>
                <a:rPr lang="en-US" sz="1350" dirty="0"/>
                <a:t>OR  </a:t>
              </a:r>
            </a:p>
            <a:p>
              <a:pPr algn="ctr"/>
              <a:r>
                <a:rPr lang="en-US" sz="1350" dirty="0"/>
                <a:t>attends a OPT Info </a:t>
              </a:r>
              <a:r>
                <a:rPr lang="en-US" sz="1350" dirty="0"/>
                <a:t>Session </a:t>
              </a:r>
              <a:r>
                <a:rPr lang="en-US" sz="1350" dirty="0"/>
                <a:t>with ISSA advisor</a:t>
              </a:r>
              <a:endParaRPr lang="en-US" sz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000660" y="1668623"/>
            <a:ext cx="1449056" cy="1344216"/>
          </a:xfrm>
          <a:prstGeom prst="rect">
            <a:avLst/>
          </a:prstGeom>
          <a:ln cap="rnd"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2006100" y="1889430"/>
            <a:ext cx="1443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Student</a:t>
            </a:r>
            <a:r>
              <a:rPr lang="en-US" sz="1350" dirty="0"/>
              <a:t> </a:t>
            </a:r>
            <a:endParaRPr lang="en-US" sz="1350" dirty="0"/>
          </a:p>
          <a:p>
            <a:pPr algn="ctr"/>
            <a:r>
              <a:rPr lang="en-US" sz="1350" dirty="0"/>
              <a:t>s</a:t>
            </a:r>
            <a:r>
              <a:rPr lang="en-US" sz="1350" dirty="0"/>
              <a:t>ubmits the OPT application at ISSAlink.nd.edu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619462" y="1668623"/>
            <a:ext cx="1931670" cy="1344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>
            <a:solidFill>
              <a:schemeClr val="accent4">
                <a:lumMod val="75000"/>
              </a:schemeClr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603078" y="1828621"/>
            <a:ext cx="193167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Academic Advisor </a:t>
            </a:r>
          </a:p>
          <a:p>
            <a:pPr algn="ctr"/>
            <a:r>
              <a:rPr lang="en-US" sz="1350" dirty="0"/>
              <a:t>receives email with link to complete OPT Advisor Recommendation e-form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9758" y="1745668"/>
            <a:ext cx="16098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Student</a:t>
            </a:r>
            <a:r>
              <a:rPr lang="en-US" sz="1350" dirty="0"/>
              <a:t> </a:t>
            </a:r>
          </a:p>
          <a:p>
            <a:pPr algn="ctr"/>
            <a:r>
              <a:rPr lang="en-US" sz="1350" dirty="0"/>
              <a:t>a</a:t>
            </a:r>
            <a:r>
              <a:rPr lang="en-US" sz="1350" dirty="0"/>
              <a:t>ssembles OPT application packet and brings it to an advisor at 105 Main</a:t>
            </a:r>
            <a:endParaRPr lang="en-US" sz="1200" dirty="0"/>
          </a:p>
        </p:txBody>
      </p:sp>
      <p:sp>
        <p:nvSpPr>
          <p:cNvPr id="18" name="Right Arrow 17"/>
          <p:cNvSpPr/>
          <p:nvPr/>
        </p:nvSpPr>
        <p:spPr>
          <a:xfrm>
            <a:off x="1695289" y="1811429"/>
            <a:ext cx="467267" cy="2134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>
            <a:off x="3309737" y="1811429"/>
            <a:ext cx="467267" cy="2134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ight Arrow 22"/>
          <p:cNvSpPr/>
          <p:nvPr/>
        </p:nvSpPr>
        <p:spPr>
          <a:xfrm>
            <a:off x="5415920" y="1811429"/>
            <a:ext cx="467267" cy="2134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6943504" y="3528917"/>
            <a:ext cx="1938527" cy="1438671"/>
            <a:chOff x="6185623" y="4472035"/>
            <a:chExt cx="2584703" cy="1918227"/>
          </a:xfrm>
        </p:grpSpPr>
        <p:sp>
          <p:nvSpPr>
            <p:cNvPr id="20" name="Rectangle 19"/>
            <p:cNvSpPr/>
            <p:nvPr/>
          </p:nvSpPr>
          <p:spPr>
            <a:xfrm>
              <a:off x="6185623" y="4472035"/>
              <a:ext cx="2584703" cy="188744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85623" y="4605158"/>
              <a:ext cx="258470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ISSA advisor </a:t>
              </a:r>
            </a:p>
            <a:p>
              <a:pPr algn="ctr"/>
              <a:r>
                <a:rPr lang="en-US" sz="1350" dirty="0"/>
                <a:t>reviews application packet and recommendation, issues new I-20 with OPT Recommendation</a:t>
              </a:r>
              <a:endParaRPr lang="en-US" sz="135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9573" y="3773652"/>
            <a:ext cx="1458200" cy="1000670"/>
            <a:chOff x="5713928" y="4676429"/>
            <a:chExt cx="1944267" cy="1334227"/>
          </a:xfrm>
        </p:grpSpPr>
        <p:sp>
          <p:nvSpPr>
            <p:cNvPr id="25" name="Rectangle 24"/>
            <p:cNvSpPr/>
            <p:nvPr/>
          </p:nvSpPr>
          <p:spPr>
            <a:xfrm>
              <a:off x="5713928" y="4676429"/>
              <a:ext cx="1932075" cy="1334227"/>
            </a:xfrm>
            <a:prstGeom prst="rect">
              <a:avLst/>
            </a:prstGeom>
            <a:ln cap="rnd"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33373" y="4705300"/>
              <a:ext cx="192482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Student</a:t>
              </a:r>
              <a:r>
                <a:rPr lang="en-US" sz="1350" dirty="0"/>
                <a:t> </a:t>
              </a:r>
              <a:endParaRPr lang="en-US" sz="1350" dirty="0"/>
            </a:p>
            <a:p>
              <a:pPr algn="ctr"/>
              <a:r>
                <a:rPr lang="en-US" sz="1350" dirty="0"/>
                <a:t>mails OPT application packet to USCIS</a:t>
              </a:r>
              <a:endParaRPr lang="en-US" sz="1200" dirty="0"/>
            </a:p>
          </p:txBody>
        </p:sp>
      </p:grpSp>
      <p:sp>
        <p:nvSpPr>
          <p:cNvPr id="27" name="Right Arrow 26"/>
          <p:cNvSpPr/>
          <p:nvPr/>
        </p:nvSpPr>
        <p:spPr>
          <a:xfrm rot="5400000" flipV="1">
            <a:off x="6747101" y="3152710"/>
            <a:ext cx="919988" cy="3218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  <a:endParaRPr lang="en-US" sz="1350" dirty="0"/>
          </a:p>
        </p:txBody>
      </p:sp>
      <p:sp>
        <p:nvSpPr>
          <p:cNvPr id="29" name="Right Arrow 28"/>
          <p:cNvSpPr/>
          <p:nvPr/>
        </p:nvSpPr>
        <p:spPr>
          <a:xfrm>
            <a:off x="5406776" y="1811429"/>
            <a:ext cx="467267" cy="21344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/>
          <p:cNvGrpSpPr/>
          <p:nvPr/>
        </p:nvGrpSpPr>
        <p:grpSpPr>
          <a:xfrm>
            <a:off x="3677536" y="3788385"/>
            <a:ext cx="1458200" cy="1000670"/>
            <a:chOff x="5713928" y="4676429"/>
            <a:chExt cx="1944267" cy="1334227"/>
          </a:xfrm>
        </p:grpSpPr>
        <p:sp>
          <p:nvSpPr>
            <p:cNvPr id="31" name="Rectangle 30"/>
            <p:cNvSpPr/>
            <p:nvPr/>
          </p:nvSpPr>
          <p:spPr>
            <a:xfrm>
              <a:off x="5713928" y="4676429"/>
              <a:ext cx="1932075" cy="13342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3373" y="4705300"/>
              <a:ext cx="192482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USCIS</a:t>
              </a:r>
              <a:r>
                <a:rPr lang="en-US" sz="1350" dirty="0"/>
                <a:t> </a:t>
              </a:r>
            </a:p>
            <a:p>
              <a:pPr algn="ctr"/>
              <a:r>
                <a:rPr lang="en-US" sz="1350" dirty="0"/>
                <a:t>sends OPT receipt notice to students w/in three weeks</a:t>
              </a:r>
              <a:endParaRPr lang="en-US" sz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43605" y="3786295"/>
            <a:ext cx="1458200" cy="1000670"/>
            <a:chOff x="5713928" y="4676429"/>
            <a:chExt cx="1944267" cy="1334227"/>
          </a:xfrm>
        </p:grpSpPr>
        <p:sp>
          <p:nvSpPr>
            <p:cNvPr id="35" name="Rectangle 34"/>
            <p:cNvSpPr/>
            <p:nvPr/>
          </p:nvSpPr>
          <p:spPr>
            <a:xfrm>
              <a:off x="5713928" y="4676429"/>
              <a:ext cx="1932075" cy="13342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33373" y="4705300"/>
              <a:ext cx="192482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USCIS</a:t>
              </a:r>
              <a:r>
                <a:rPr lang="en-US" sz="1350" dirty="0"/>
                <a:t> </a:t>
              </a:r>
            </a:p>
            <a:p>
              <a:pPr algn="ctr"/>
              <a:r>
                <a:rPr lang="en-US" sz="1350" dirty="0"/>
                <a:t>sends EAD card to student, usually 90 days</a:t>
              </a:r>
              <a:endParaRPr lang="en-US" sz="1200" dirty="0"/>
            </a:p>
          </p:txBody>
        </p:sp>
      </p:grpSp>
      <p:sp>
        <p:nvSpPr>
          <p:cNvPr id="37" name="Right Arrow 36"/>
          <p:cNvSpPr/>
          <p:nvPr/>
        </p:nvSpPr>
        <p:spPr>
          <a:xfrm rot="10800000">
            <a:off x="3423621" y="4504954"/>
            <a:ext cx="335297" cy="247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283049" y="3575249"/>
            <a:ext cx="1552249" cy="1369254"/>
          </a:xfrm>
          <a:prstGeom prst="rect">
            <a:avLst/>
          </a:prstGeom>
          <a:ln cap="rnd"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/>
          <p:cNvSpPr txBox="1"/>
          <p:nvPr/>
        </p:nvSpPr>
        <p:spPr>
          <a:xfrm>
            <a:off x="296110" y="3651958"/>
            <a:ext cx="152612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Student</a:t>
            </a:r>
            <a:r>
              <a:rPr lang="en-US" sz="1350" dirty="0"/>
              <a:t> </a:t>
            </a:r>
            <a:endParaRPr lang="en-US" sz="1350" dirty="0"/>
          </a:p>
          <a:p>
            <a:pPr algn="ctr"/>
            <a:r>
              <a:rPr lang="en-US" sz="1350" dirty="0"/>
              <a:t>c</a:t>
            </a:r>
            <a:r>
              <a:rPr lang="en-US" sz="1350" dirty="0"/>
              <a:t>an begin working after receiving EAD card and reaching start date on EAD</a:t>
            </a:r>
            <a:endParaRPr lang="en-US" sz="1200" dirty="0"/>
          </a:p>
        </p:txBody>
      </p:sp>
      <p:sp>
        <p:nvSpPr>
          <p:cNvPr id="39" name="Right Arrow 38"/>
          <p:cNvSpPr/>
          <p:nvPr/>
        </p:nvSpPr>
        <p:spPr>
          <a:xfrm rot="10800000">
            <a:off x="5086407" y="4495800"/>
            <a:ext cx="335297" cy="247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ight Arrow 39"/>
          <p:cNvSpPr/>
          <p:nvPr/>
        </p:nvSpPr>
        <p:spPr>
          <a:xfrm rot="10800000">
            <a:off x="6662489" y="4505777"/>
            <a:ext cx="335297" cy="247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ight Arrow 40"/>
          <p:cNvSpPr/>
          <p:nvPr/>
        </p:nvSpPr>
        <p:spPr>
          <a:xfrm rot="10800000">
            <a:off x="1747745" y="4504954"/>
            <a:ext cx="335297" cy="2479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23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21" y="149352"/>
            <a:ext cx="8360156" cy="615553"/>
          </a:xfrm>
        </p:spPr>
        <p:txBody>
          <a:bodyPr/>
          <a:lstStyle/>
          <a:p>
            <a:r>
              <a:rPr lang="en-US" dirty="0" smtClean="0"/>
              <a:t>OPT </a:t>
            </a:r>
            <a:r>
              <a:rPr lang="en-US" dirty="0"/>
              <a:t>e-forms at ISSAlink.nd.edu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921" y="1447798"/>
            <a:ext cx="3347831" cy="379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447047" cy="3794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07764">
            <a:off x="4588002" y="2764453"/>
            <a:ext cx="1591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4"/>
                </a:solidFill>
              </a:rPr>
              <a:t>Advisor</a:t>
            </a:r>
            <a:endParaRPr lang="en-US" sz="1350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07764">
            <a:off x="765254" y="2717658"/>
            <a:ext cx="1591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5"/>
                </a:solidFill>
              </a:rPr>
              <a:t>Student</a:t>
            </a:r>
            <a:endParaRPr lang="en-US" sz="1350" b="1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482" y="383769"/>
            <a:ext cx="8527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Complete </a:t>
            </a:r>
            <a:r>
              <a:rPr lang="en-US" sz="4000" smtClean="0">
                <a:solidFill>
                  <a:schemeClr val="accent3">
                    <a:lumMod val="75000"/>
                  </a:schemeClr>
                </a:solidFill>
              </a:rPr>
              <a:t>OPT Application in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ISSAlink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967739"/>
            <a:ext cx="8924544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" y="1048511"/>
            <a:ext cx="9125712" cy="5628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990600"/>
            <a:ext cx="8839200" cy="563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1143000"/>
            <a:ext cx="8502015" cy="2838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5570">
              <a:lnSpc>
                <a:spcPct val="135400"/>
              </a:lnSpc>
            </a:pPr>
            <a:r>
              <a:rPr sz="2400" b="1" spc="-10" dirty="0">
                <a:latin typeface="Calibri"/>
                <a:cs typeface="Calibri"/>
              </a:rPr>
              <a:t>For </a:t>
            </a:r>
            <a:r>
              <a:rPr sz="2400" b="1" spc="-15" dirty="0">
                <a:latin typeface="Calibri"/>
                <a:cs typeface="Calibri"/>
              </a:rPr>
              <a:t>Undergraduates </a:t>
            </a:r>
            <a:r>
              <a:rPr sz="2400" b="1" spc="-5" dirty="0">
                <a:latin typeface="Calibri"/>
                <a:cs typeface="Calibri"/>
              </a:rPr>
              <a:t>and </a:t>
            </a:r>
            <a:r>
              <a:rPr sz="2400" b="1" spc="-15" dirty="0">
                <a:latin typeface="Calibri"/>
                <a:cs typeface="Calibri"/>
              </a:rPr>
              <a:t>Graduates </a:t>
            </a:r>
            <a:r>
              <a:rPr sz="2400" b="1" spc="-5" dirty="0" smtClean="0">
                <a:latin typeface="Calibri"/>
                <a:cs typeface="Calibri"/>
              </a:rPr>
              <a:t>without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thesis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10" dirty="0">
                <a:latin typeface="Calibri"/>
                <a:cs typeface="Calibri"/>
              </a:rPr>
              <a:t>dissertation</a:t>
            </a:r>
            <a:r>
              <a:rPr sz="2400" spc="-10" dirty="0">
                <a:latin typeface="Calibri"/>
                <a:cs typeface="Calibri"/>
              </a:rPr>
              <a:t>: 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5" dirty="0">
                <a:latin typeface="Calibri"/>
                <a:cs typeface="Calibri"/>
              </a:rPr>
              <a:t>date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day </a:t>
            </a:r>
            <a:r>
              <a:rPr sz="2400" spc="-10" dirty="0">
                <a:latin typeface="Calibri"/>
                <a:cs typeface="Calibri"/>
              </a:rPr>
              <a:t>after graduation </a:t>
            </a:r>
            <a:r>
              <a:rPr sz="2400" spc="-5" dirty="0">
                <a:latin typeface="Calibri"/>
                <a:cs typeface="Calibri"/>
              </a:rPr>
              <a:t>and 60 </a:t>
            </a:r>
            <a:r>
              <a:rPr sz="2400" spc="-20" dirty="0">
                <a:latin typeface="Calibri"/>
                <a:cs typeface="Calibri"/>
              </a:rPr>
              <a:t>days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later.</a:t>
            </a:r>
            <a:endParaRPr sz="2400" dirty="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sz="2000" spc="-15" dirty="0" smtClean="0">
                <a:latin typeface="Calibri"/>
                <a:cs typeface="Calibri"/>
              </a:rPr>
              <a:t>May </a:t>
            </a:r>
            <a:r>
              <a:rPr lang="en-US" sz="2000" dirty="0" smtClean="0">
                <a:latin typeface="Calibri"/>
                <a:cs typeface="Calibri"/>
              </a:rPr>
              <a:t>19, 2019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g</a:t>
            </a:r>
            <a:r>
              <a:rPr sz="2000" spc="-10" dirty="0" smtClean="0">
                <a:latin typeface="Calibri"/>
                <a:cs typeface="Calibri"/>
              </a:rPr>
              <a:t>raduation</a:t>
            </a:r>
            <a:r>
              <a:rPr lang="en-US" sz="2000" spc="-10" dirty="0" smtClean="0">
                <a:latin typeface="Calibri"/>
                <a:cs typeface="Calibri"/>
              </a:rPr>
              <a:t>, 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July </a:t>
            </a:r>
            <a:r>
              <a:rPr lang="en-US" sz="2000" dirty="0" smtClean="0">
                <a:latin typeface="Calibri"/>
                <a:cs typeface="Calibri"/>
              </a:rPr>
              <a:t>18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last </a:t>
            </a:r>
            <a:r>
              <a:rPr sz="2000" spc="-5" dirty="0">
                <a:latin typeface="Calibri"/>
                <a:cs typeface="Calibri"/>
              </a:rPr>
              <a:t>possible </a:t>
            </a:r>
            <a:r>
              <a:rPr sz="2000" spc="-15" dirty="0">
                <a:latin typeface="Calibri"/>
                <a:cs typeface="Calibri"/>
              </a:rPr>
              <a:t>start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For </a:t>
            </a:r>
            <a:r>
              <a:rPr sz="2400" b="1" spc="-15" dirty="0">
                <a:latin typeface="Calibri"/>
                <a:cs typeface="Calibri"/>
              </a:rPr>
              <a:t>Graduates </a:t>
            </a:r>
            <a:r>
              <a:rPr sz="2400" b="1" spc="-5" dirty="0">
                <a:latin typeface="Calibri"/>
                <a:cs typeface="Calibri"/>
              </a:rPr>
              <a:t>with thesis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dissertation: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5" dirty="0">
                <a:latin typeface="Calibri"/>
                <a:cs typeface="Calibri"/>
              </a:rPr>
              <a:t>date </a:t>
            </a:r>
            <a:r>
              <a:rPr sz="2400" spc="-10" dirty="0">
                <a:latin typeface="Calibri"/>
                <a:cs typeface="Calibri"/>
              </a:rPr>
              <a:t>after completion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course </a:t>
            </a:r>
            <a:r>
              <a:rPr sz="2400" spc="-10" dirty="0">
                <a:latin typeface="Calibri"/>
                <a:cs typeface="Calibri"/>
              </a:rPr>
              <a:t>work,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degree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completed  </a:t>
            </a:r>
            <a:r>
              <a:rPr sz="2400" spc="-20" dirty="0">
                <a:latin typeface="Calibri"/>
                <a:cs typeface="Calibri"/>
              </a:rPr>
              <a:t>before </a:t>
            </a:r>
            <a:r>
              <a:rPr sz="2400" dirty="0">
                <a:latin typeface="Calibri"/>
                <a:cs typeface="Calibri"/>
              </a:rPr>
              <a:t>the end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70" dirty="0">
                <a:latin typeface="Calibri"/>
                <a:cs typeface="Calibri"/>
              </a:rPr>
              <a:t>OPT. </a:t>
            </a:r>
            <a:endParaRPr lang="en-US" sz="2400" spc="-70" dirty="0" smtClean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7" y="204215"/>
            <a:ext cx="9118600" cy="786765"/>
          </a:xfrm>
          <a:custGeom>
            <a:avLst/>
            <a:gdLst/>
            <a:ahLst/>
            <a:cxnLst/>
            <a:rect l="l" t="t" r="r" b="b"/>
            <a:pathLst>
              <a:path w="9118600" h="786765">
                <a:moveTo>
                  <a:pt x="0" y="786383"/>
                </a:moveTo>
                <a:lnTo>
                  <a:pt x="9118092" y="786383"/>
                </a:lnTo>
                <a:lnTo>
                  <a:pt x="9118092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300" rIns="0" bIns="0" rtlCol="0">
            <a:spAutoFit/>
          </a:bodyPr>
          <a:lstStyle/>
          <a:p>
            <a:pPr marL="1912620">
              <a:lnSpc>
                <a:spcPct val="100000"/>
              </a:lnSpc>
            </a:pPr>
            <a:r>
              <a:rPr spc="-5" dirty="0"/>
              <a:t>Choosing a </a:t>
            </a:r>
            <a:r>
              <a:rPr spc="-15" dirty="0"/>
              <a:t>Start</a:t>
            </a:r>
            <a:r>
              <a:rPr spc="-30" dirty="0"/>
              <a:t> 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4572000"/>
            <a:ext cx="5562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752601" y="4702263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You are not authorized to work until:</a:t>
            </a:r>
          </a:p>
          <a:p>
            <a:pPr algn="ctr"/>
            <a:r>
              <a:rPr lang="en-US" b="1" dirty="0" smtClean="0"/>
              <a:t>your EAD card is in hand and </a:t>
            </a:r>
          </a:p>
          <a:p>
            <a:pPr algn="ctr"/>
            <a:r>
              <a:rPr lang="en-US" b="1" dirty="0" smtClean="0"/>
              <a:t>the start date on the card has been reached.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967739"/>
            <a:ext cx="8924544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" y="1048511"/>
            <a:ext cx="9125712" cy="5628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990600"/>
            <a:ext cx="8839200" cy="563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1143000"/>
            <a:ext cx="8502015" cy="455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5570">
              <a:lnSpc>
                <a:spcPct val="135400"/>
              </a:lnSpc>
            </a:pPr>
            <a:r>
              <a:rPr lang="en-US" sz="2400" b="1" spc="-10" dirty="0" smtClean="0">
                <a:latin typeface="Calibri"/>
                <a:cs typeface="Calibri"/>
              </a:rPr>
              <a:t> </a:t>
            </a:r>
            <a:endParaRPr lang="en-US" sz="2400" spc="-70" dirty="0" smtClean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7" y="204215"/>
            <a:ext cx="9118600" cy="786765"/>
          </a:xfrm>
          <a:custGeom>
            <a:avLst/>
            <a:gdLst/>
            <a:ahLst/>
            <a:cxnLst/>
            <a:rect l="l" t="t" r="r" b="b"/>
            <a:pathLst>
              <a:path w="9118600" h="786765">
                <a:moveTo>
                  <a:pt x="0" y="786383"/>
                </a:moveTo>
                <a:lnTo>
                  <a:pt x="9118092" y="786383"/>
                </a:lnTo>
                <a:lnTo>
                  <a:pt x="9118092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62779"/>
            <a:ext cx="8360156" cy="615553"/>
          </a:xfrm>
        </p:spPr>
        <p:txBody>
          <a:bodyPr/>
          <a:lstStyle/>
          <a:p>
            <a:pPr algn="ctr"/>
            <a:r>
              <a:rPr lang="en-US" dirty="0" smtClean="0"/>
              <a:t>Assemble the </a:t>
            </a:r>
            <a:r>
              <a:rPr lang="en-US" smtClean="0"/>
              <a:t>OPT Application Packet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478" y="1224388"/>
            <a:ext cx="7924800" cy="4493538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The OPT Application Packet includes: </a:t>
            </a:r>
          </a:p>
          <a:p>
            <a:pPr marL="342900" lvl="0" indent="-342900"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A completed and printed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Form I-765</a:t>
            </a:r>
            <a:endParaRPr lang="en-US" sz="2200" dirty="0" smtClean="0">
              <a:latin typeface="+mj-lt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Copies of: </a:t>
            </a: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the </a:t>
            </a:r>
            <a:r>
              <a:rPr lang="en-US" sz="2200" dirty="0" smtClean="0">
                <a:latin typeface="+mj-lt"/>
              </a:rPr>
              <a:t>biographical page of your current unexpired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passport</a:t>
            </a:r>
            <a:endParaRPr lang="en-US" sz="2200" dirty="0">
              <a:latin typeface="+mj-lt"/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your </a:t>
            </a:r>
            <a:r>
              <a:rPr lang="en-US" sz="2200" dirty="0" smtClean="0">
                <a:latin typeface="+mj-lt"/>
              </a:rPr>
              <a:t>most-recent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F-1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visa, </a:t>
            </a:r>
            <a:r>
              <a:rPr lang="en-US" sz="2200" dirty="0" smtClean="0">
                <a:latin typeface="+mj-lt"/>
              </a:rPr>
              <a:t>even </a:t>
            </a:r>
            <a:r>
              <a:rPr lang="en-US" sz="2200" dirty="0" smtClean="0">
                <a:latin typeface="+mj-lt"/>
              </a:rPr>
              <a:t>if it is </a:t>
            </a:r>
            <a:r>
              <a:rPr lang="en-US" sz="2200" dirty="0" smtClean="0">
                <a:latin typeface="+mj-lt"/>
              </a:rPr>
              <a:t>expired</a:t>
            </a:r>
            <a:endParaRPr lang="en-US" sz="2200" dirty="0">
              <a:latin typeface="+mj-lt"/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your most-recent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I-94 record </a:t>
            </a:r>
            <a:endParaRPr lang="en-US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ny previously issued EAD cards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Two new passport-style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photos</a:t>
            </a:r>
            <a:r>
              <a:rPr lang="en-US" sz="2200" dirty="0"/>
              <a:t>; do </a:t>
            </a:r>
            <a:r>
              <a:rPr lang="en-US" sz="2200" u="sng" dirty="0"/>
              <a:t>not</a:t>
            </a:r>
            <a:r>
              <a:rPr lang="en-US" sz="2200" dirty="0"/>
              <a:t> use photos that you have previously used for any immigration document.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A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personal check, a bank check, or money order </a:t>
            </a:r>
            <a:r>
              <a:rPr lang="en-US" sz="2200" dirty="0"/>
              <a:t>for $410 from a U.S. bank or post office, made payable to “U.S. Department of Homeland Security,” or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credit card</a:t>
            </a:r>
            <a:r>
              <a:rPr lang="en-US" sz="2200" dirty="0"/>
              <a:t> </a:t>
            </a:r>
            <a:r>
              <a:rPr lang="en-US" sz="2200" dirty="0" smtClean="0"/>
              <a:t>transaction form.   </a:t>
            </a:r>
            <a:endParaRPr lang="en-US" sz="22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2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967739"/>
            <a:ext cx="8924544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" y="1048511"/>
            <a:ext cx="9125712" cy="5628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990600"/>
            <a:ext cx="8839200" cy="563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1143000"/>
            <a:ext cx="8502015" cy="455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5570">
              <a:lnSpc>
                <a:spcPct val="135400"/>
              </a:lnSpc>
            </a:pPr>
            <a:r>
              <a:rPr lang="en-US" sz="2400" b="1" spc="-10" dirty="0" smtClean="0">
                <a:latin typeface="Calibri"/>
                <a:cs typeface="Calibri"/>
              </a:rPr>
              <a:t> </a:t>
            </a:r>
            <a:endParaRPr lang="en-US" sz="2400" spc="-70" dirty="0" smtClean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07" y="204215"/>
            <a:ext cx="9118600" cy="786765"/>
          </a:xfrm>
          <a:custGeom>
            <a:avLst/>
            <a:gdLst/>
            <a:ahLst/>
            <a:cxnLst/>
            <a:rect l="l" t="t" r="r" b="b"/>
            <a:pathLst>
              <a:path w="9118600" h="786765">
                <a:moveTo>
                  <a:pt x="0" y="786383"/>
                </a:moveTo>
                <a:lnTo>
                  <a:pt x="9118092" y="786383"/>
                </a:lnTo>
                <a:lnTo>
                  <a:pt x="9118092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rgbClr val="C3D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62779"/>
            <a:ext cx="8360156" cy="615553"/>
          </a:xfrm>
        </p:spPr>
        <p:txBody>
          <a:bodyPr/>
          <a:lstStyle/>
          <a:p>
            <a:pPr algn="ctr"/>
            <a:r>
              <a:rPr lang="en-US" dirty="0" smtClean="0"/>
              <a:t>Waiting on the EAD Card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478" y="1229654"/>
            <a:ext cx="8142478" cy="448534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Students </a:t>
            </a:r>
            <a:r>
              <a:rPr lang="en-US" sz="2200" dirty="0">
                <a:solidFill>
                  <a:prstClr val="black"/>
                </a:solidFill>
              </a:rPr>
              <a:t>cannot work or take classes:</a:t>
            </a:r>
          </a:p>
          <a:p>
            <a:pPr marL="342900" lvl="0" indent="-342900">
              <a:buClr>
                <a:srgbClr val="F79646">
                  <a:lumMod val="75000"/>
                </a:srgbClr>
              </a:buClr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after the program end date, </a:t>
            </a:r>
          </a:p>
          <a:p>
            <a:pPr marL="342900" lvl="0" indent="-342900">
              <a:buClr>
                <a:srgbClr val="F79646">
                  <a:lumMod val="75000"/>
                </a:srgbClr>
              </a:buClr>
              <a:buFont typeface="Arial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before the EAD card arrives, and</a:t>
            </a:r>
          </a:p>
          <a:p>
            <a:pPr marL="342900" lvl="0" indent="-342900">
              <a:buClr>
                <a:srgbClr val="F79646">
                  <a:lumMod val="75000"/>
                </a:srgbClr>
              </a:buClr>
              <a:buFont typeface="Arial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before </a:t>
            </a:r>
            <a:r>
              <a:rPr lang="en-US" sz="2200" dirty="0">
                <a:solidFill>
                  <a:prstClr val="black"/>
                </a:solidFill>
              </a:rPr>
              <a:t>the EAD card start date arrives. </a:t>
            </a:r>
          </a:p>
          <a:p>
            <a:pPr lvl="0">
              <a:buClr>
                <a:srgbClr val="F79646">
                  <a:lumMod val="75000"/>
                </a:srgbClr>
              </a:buClr>
            </a:pPr>
            <a:endParaRPr lang="en-US" sz="2200" dirty="0" smtClean="0">
              <a:solidFill>
                <a:prstClr val="black"/>
              </a:solidFill>
              <a:latin typeface="+mj-lt"/>
            </a:endParaRPr>
          </a:p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After your program end date, activities while waiting on th</a:t>
            </a: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e EAD card are limited to</a:t>
            </a:r>
            <a:r>
              <a:rPr lang="en-US" sz="22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recreational activities. </a:t>
            </a:r>
          </a:p>
          <a:p>
            <a:pPr lvl="0">
              <a:buClr>
                <a:srgbClr val="F79646">
                  <a:lumMod val="75000"/>
                </a:srgbClr>
              </a:buClr>
            </a:pPr>
            <a:endParaRPr lang="en-US" sz="2200" dirty="0">
              <a:solidFill>
                <a:prstClr val="black"/>
              </a:solidFill>
              <a:latin typeface="+mj-lt"/>
            </a:endParaRPr>
          </a:p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Volunteering in a religious institution is fine; volunteering using the skills you acquired in the program is discouraged.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  <a:p>
            <a:pPr marL="342900" lvl="0" indent="-342900">
              <a:buClr>
                <a:srgbClr val="F79646">
                  <a:lumMod val="75000"/>
                </a:srgbClr>
              </a:buClr>
              <a:buFont typeface="Arial" charset="0"/>
              <a:buChar char="•"/>
            </a:pPr>
            <a:endParaRPr lang="en-US" sz="2200" dirty="0">
              <a:solidFill>
                <a:prstClr val="black"/>
              </a:solidFill>
              <a:latin typeface="+mj-lt"/>
            </a:endParaRPr>
          </a:p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200" dirty="0" smtClean="0">
                <a:solidFill>
                  <a:prstClr val="black"/>
                </a:solidFill>
                <a:latin typeface="+mj-lt"/>
              </a:rPr>
              <a:t>If you must travel outside the U.S. after your program end date, you must have your receipt notice from USCIS.  </a:t>
            </a:r>
            <a:endParaRPr lang="en-US" sz="22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1499</Words>
  <Application>Microsoft Macintosh PowerPoint</Application>
  <PresentationFormat>On-screen Show (4:3)</PresentationFormat>
  <Paragraphs>222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Narrow</vt:lpstr>
      <vt:lpstr>Calibri</vt:lpstr>
      <vt:lpstr>Times New Roman</vt:lpstr>
      <vt:lpstr>Wingdings</vt:lpstr>
      <vt:lpstr>Arial</vt:lpstr>
      <vt:lpstr>Office Theme</vt:lpstr>
      <vt:lpstr>Optional Practical Training (OPT)</vt:lpstr>
      <vt:lpstr>What is OPT?</vt:lpstr>
      <vt:lpstr>Types of OPT</vt:lpstr>
      <vt:lpstr>PowerPoint Presentation</vt:lpstr>
      <vt:lpstr>Process for Optional Practical Training</vt:lpstr>
      <vt:lpstr>OPT e-forms at ISSAlink.nd.edu</vt:lpstr>
      <vt:lpstr>Choosing a Start Date</vt:lpstr>
      <vt:lpstr>Assemble the OPT Application Packet</vt:lpstr>
      <vt:lpstr>Waiting on the EAD Card</vt:lpstr>
      <vt:lpstr>Employment Authorization Card</vt:lpstr>
      <vt:lpstr>90-day Limit on Unemployment</vt:lpstr>
      <vt:lpstr>Maintaining F-1 Status during OPT</vt:lpstr>
      <vt:lpstr>Options after OPT</vt:lpstr>
      <vt:lpstr>H-1B Cap-Gap Extensions</vt:lpstr>
      <vt:lpstr>I-765</vt:lpstr>
      <vt:lpstr>I-765</vt:lpstr>
      <vt:lpstr>OPT Frequently Asked Questions</vt:lpstr>
      <vt:lpstr>OPT Application Process Review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bschonbe</dc:creator>
  <cp:lastModifiedBy>Microsoft Office User</cp:lastModifiedBy>
  <cp:revision>33</cp:revision>
  <dcterms:created xsi:type="dcterms:W3CDTF">2017-09-14T18:48:10Z</dcterms:created>
  <dcterms:modified xsi:type="dcterms:W3CDTF">2019-02-06T15:50:11Z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2017-03-31T00:00:00Z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2017-09-14T00:00:00Z</vt:filetime>
  </property>
</Properties>
</file>